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468" r:id="rId2"/>
    <p:sldId id="503" r:id="rId3"/>
    <p:sldId id="505" r:id="rId4"/>
    <p:sldId id="515" r:id="rId5"/>
    <p:sldId id="509" r:id="rId6"/>
    <p:sldId id="516" r:id="rId7"/>
    <p:sldId id="517" r:id="rId8"/>
    <p:sldId id="523" r:id="rId9"/>
    <p:sldId id="518" r:id="rId10"/>
    <p:sldId id="519" r:id="rId11"/>
    <p:sldId id="520" r:id="rId12"/>
    <p:sldId id="525" r:id="rId13"/>
    <p:sldId id="526" r:id="rId14"/>
    <p:sldId id="527" r:id="rId15"/>
    <p:sldId id="528" r:id="rId16"/>
    <p:sldId id="529" r:id="rId17"/>
    <p:sldId id="530" r:id="rId18"/>
    <p:sldId id="531" r:id="rId19"/>
    <p:sldId id="521" r:id="rId20"/>
    <p:sldId id="532" r:id="rId21"/>
    <p:sldId id="524" r:id="rId22"/>
    <p:sldId id="533" r:id="rId23"/>
    <p:sldId id="522" r:id="rId24"/>
    <p:sldId id="264" r:id="rId2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2182" autoAdjust="0"/>
  </p:normalViewPr>
  <p:slideViewPr>
    <p:cSldViewPr snapToGrid="0">
      <p:cViewPr varScale="1">
        <p:scale>
          <a:sx n="72" d="100"/>
          <a:sy n="72" d="100"/>
        </p:scale>
        <p:origin x="534"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17/12/2025</a:t>
            </a:fld>
            <a:endParaRPr lang="es-CO" dirty="0"/>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dirty="0"/>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17/12/2025</a:t>
            </a:fld>
            <a:endParaRPr lang="es-CO"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dirty="0"/>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dirty="0"/>
          </a:p>
        </p:txBody>
      </p:sp>
    </p:spTree>
    <p:extLst>
      <p:ext uri="{BB962C8B-B14F-4D97-AF65-F5344CB8AC3E}">
        <p14:creationId xmlns:p14="http://schemas.microsoft.com/office/powerpoint/2010/main" val="1178927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3</a:t>
            </a:fld>
            <a:endParaRPr lang="es-CO" dirty="0"/>
          </a:p>
        </p:txBody>
      </p:sp>
    </p:spTree>
    <p:extLst>
      <p:ext uri="{BB962C8B-B14F-4D97-AF65-F5344CB8AC3E}">
        <p14:creationId xmlns:p14="http://schemas.microsoft.com/office/powerpoint/2010/main" val="458274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200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4</a:t>
            </a:fld>
            <a:endParaRPr lang="es-CO" dirty="0"/>
          </a:p>
        </p:txBody>
      </p:sp>
    </p:spTree>
    <p:extLst>
      <p:ext uri="{BB962C8B-B14F-4D97-AF65-F5344CB8AC3E}">
        <p14:creationId xmlns:p14="http://schemas.microsoft.com/office/powerpoint/2010/main" val="1055925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5</a:t>
            </a:fld>
            <a:endParaRPr lang="es-CO" dirty="0"/>
          </a:p>
        </p:txBody>
      </p:sp>
    </p:spTree>
    <p:extLst>
      <p:ext uri="{BB962C8B-B14F-4D97-AF65-F5344CB8AC3E}">
        <p14:creationId xmlns:p14="http://schemas.microsoft.com/office/powerpoint/2010/main" val="2998728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17/12/2025</a:t>
            </a:fld>
            <a:endParaRPr lang="es-CO" dirty="0"/>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17/12/2025</a:t>
            </a:fld>
            <a:endParaRPr lang="es-CO" dirty="0"/>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17/12/2025</a:t>
            </a:fld>
            <a:endParaRPr lang="es-CO" dirty="0"/>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17/12/2025</a:t>
            </a:fld>
            <a:endParaRPr lang="es-CO" dirty="0"/>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dirty="0"/>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17/12/2025</a:t>
            </a:fld>
            <a:endParaRPr lang="es-CO" dirty="0"/>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17/12/2025</a:t>
            </a:fld>
            <a:endParaRPr lang="es-CO" dirty="0"/>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17/12/2025</a:t>
            </a:fld>
            <a:endParaRPr lang="es-CO" dirty="0"/>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17/12/2025</a:t>
            </a:fld>
            <a:endParaRPr lang="es-CO" dirty="0"/>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dirty="0"/>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17/12/2025</a:t>
            </a:fld>
            <a:endParaRPr lang="es-CO" dirty="0"/>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dirty="0"/>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17/12/2025</a:t>
            </a:fld>
            <a:endParaRPr lang="es-CO" dirty="0"/>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dirty="0"/>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17/12/2025</a:t>
            </a:fld>
            <a:endParaRPr lang="es-CO" dirty="0"/>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dirty="0"/>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17/12/2025</a:t>
            </a:fld>
            <a:endParaRPr lang="es-CO" dirty="0"/>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17/12/2025</a:t>
            </a:fld>
            <a:endParaRPr lang="es-CO" dirty="0"/>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dirty="0"/>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hyperlink" Target="https://mauricio4-alt.github.io/diagrama_bpmn_securitylogsystem/docs/"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hyperlink" Target="https://fureeedi.github.io/DiagramaCasosDeUso/"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4.jp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2347776" y="2551837"/>
            <a:ext cx="7496448" cy="1754326"/>
          </a:xfrm>
          <a:prstGeom prst="rect">
            <a:avLst/>
          </a:prstGeom>
          <a:noFill/>
        </p:spPr>
        <p:txBody>
          <a:bodyPr wrap="square" rtlCol="0">
            <a:spAutoFit/>
          </a:bodyPr>
          <a:lstStyle/>
          <a:p>
            <a:pPr algn="ctr"/>
            <a:r>
              <a:rPr lang="es-ES" sz="5400" b="1" dirty="0">
                <a:solidFill>
                  <a:schemeClr val="tx1">
                    <a:lumMod val="75000"/>
                    <a:lumOff val="25000"/>
                  </a:schemeClr>
                </a:solidFill>
                <a:latin typeface="Arial" panose="020B0604020202020204" pitchFamily="34" charset="0"/>
                <a:cs typeface="Arial" panose="020B0604020202020204" pitchFamily="34" charset="0"/>
              </a:rPr>
              <a:t>Security Log System (S.L.S)</a:t>
            </a:r>
          </a:p>
        </p:txBody>
      </p:sp>
      <p:sp>
        <p:nvSpPr>
          <p:cNvPr id="4" name="Rectangle 4">
            <a:extLst>
              <a:ext uri="{FF2B5EF4-FFF2-40B4-BE49-F238E27FC236}">
                <a16:creationId xmlns:a16="http://schemas.microsoft.com/office/drawing/2014/main" id="{60E8C061-6A3F-486C-8202-0CF37DAAE034}"/>
              </a:ext>
            </a:extLst>
          </p:cNvPr>
          <p:cNvSpPr>
            <a:spLocks noChangeArrowheads="1"/>
          </p:cNvSpPr>
          <p:nvPr/>
        </p:nvSpPr>
        <p:spPr bwMode="auto">
          <a:xfrm>
            <a:off x="0" y="473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CO" altLang="es-CO" sz="1800" b="0" i="0" u="none" strike="noStrike" cap="none" normalizeH="0" baseline="0" dirty="0">
                <a:ln>
                  <a:noFill/>
                </a:ln>
                <a:solidFill>
                  <a:schemeClr val="tx1"/>
                </a:solidFill>
                <a:effectLst/>
                <a:latin typeface="Arial" panose="020B0604020202020204" pitchFamily="34" charset="0"/>
              </a:rPr>
            </a:b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Diagrama B.P.M.N</a:t>
            </a:r>
            <a:endParaRPr lang="es-CO" sz="3600" b="1" dirty="0">
              <a:solidFill>
                <a:schemeClr val="bg1"/>
              </a:solidFill>
              <a:latin typeface="Arial" panose="020B0604020202020204" pitchFamily="34" charset="0"/>
              <a:cs typeface="Arial" panose="020B0604020202020204" pitchFamily="34" charset="0"/>
            </a:endParaRPr>
          </a:p>
        </p:txBody>
      </p:sp>
      <p:pic>
        <p:nvPicPr>
          <p:cNvPr id="1026" name="Picture 2" descr="https://mauricio4-alt.github.io/diagrama_bpmn_securitylogsystem/docs/images/Business_Process_Diagram1.png">
            <a:hlinkClick r:id="rId3"/>
            <a:extLst>
              <a:ext uri="{FF2B5EF4-FFF2-40B4-BE49-F238E27FC236}">
                <a16:creationId xmlns:a16="http://schemas.microsoft.com/office/drawing/2014/main" id="{2523AD2B-9D4B-455E-A514-F32F3F30A6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0" t="881" r="15109" b="1091"/>
          <a:stretch/>
        </p:blipFill>
        <p:spPr bwMode="auto">
          <a:xfrm>
            <a:off x="834888" y="1633551"/>
            <a:ext cx="10522223" cy="5048259"/>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031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Levantamiento de información</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73EECDEA-C226-48FC-9E43-CA59B01D12C3}"/>
              </a:ext>
            </a:extLst>
          </p:cNvPr>
          <p:cNvSpPr txBox="1"/>
          <p:nvPr/>
        </p:nvSpPr>
        <p:spPr>
          <a:xfrm>
            <a:off x="1077307" y="1709394"/>
            <a:ext cx="10037386" cy="923330"/>
          </a:xfrm>
          <a:prstGeom prst="rect">
            <a:avLst/>
          </a:prstGeom>
          <a:noFill/>
        </p:spPr>
        <p:txBody>
          <a:bodyPr wrap="square" rtlCol="0">
            <a:spAutoFit/>
          </a:bodyPr>
          <a:lstStyle/>
          <a:p>
            <a:pPr algn="just"/>
            <a:r>
              <a:rPr lang="es-MX" b="1" dirty="0">
                <a:latin typeface="Arial" panose="020B0604020202020204" pitchFamily="34" charset="0"/>
                <a:cs typeface="Arial" panose="020B0604020202020204" pitchFamily="34" charset="0"/>
              </a:rPr>
              <a:t>RESULTADOS.</a:t>
            </a:r>
          </a:p>
          <a:p>
            <a:pPr algn="just"/>
            <a:endParaRPr lang="es-MX" b="1" dirty="0">
              <a:latin typeface="Arial" panose="020B0604020202020204" pitchFamily="34" charset="0"/>
              <a:cs typeface="Arial" panose="020B0604020202020204" pitchFamily="34" charset="0"/>
            </a:endParaRPr>
          </a:p>
          <a:p>
            <a:pPr algn="just"/>
            <a:r>
              <a:rPr lang="es-MX" b="1" dirty="0">
                <a:latin typeface="Arial" panose="020B0604020202020204" pitchFamily="34" charset="0"/>
                <a:cs typeface="Arial" panose="020B0604020202020204" pitchFamily="34" charset="0"/>
              </a:rPr>
              <a:t>Pregunta 1.</a:t>
            </a:r>
            <a:endParaRPr lang="es-CO" dirty="0"/>
          </a:p>
        </p:txBody>
      </p:sp>
      <p:pic>
        <p:nvPicPr>
          <p:cNvPr id="2050" name="Picture 2" descr="Gráfico de las respuestas de Formularios. Título de la pregunta: 1. ¿Con qué frecuencia participa en estos procesos?  . Número de respuestas: 2 respuestas.">
            <a:extLst>
              <a:ext uri="{FF2B5EF4-FFF2-40B4-BE49-F238E27FC236}">
                <a16:creationId xmlns:a16="http://schemas.microsoft.com/office/drawing/2014/main" id="{AD2D8657-BB05-407B-B191-5568543C66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62"/>
          <a:stretch/>
        </p:blipFill>
        <p:spPr bwMode="auto">
          <a:xfrm>
            <a:off x="1077307" y="2615559"/>
            <a:ext cx="8464258" cy="35667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9567B5B7-2157-4595-B910-0EE4808E868B}"/>
              </a:ext>
            </a:extLst>
          </p:cNvPr>
          <p:cNvSpPr txBox="1"/>
          <p:nvPr/>
        </p:nvSpPr>
        <p:spPr>
          <a:xfrm>
            <a:off x="1077306" y="6182259"/>
            <a:ext cx="7470345" cy="369332"/>
          </a:xfrm>
          <a:prstGeom prst="rect">
            <a:avLst/>
          </a:prstGeom>
          <a:noFill/>
        </p:spPr>
        <p:txBody>
          <a:bodyPr wrap="square" rtlCol="0">
            <a:spAutoFit/>
          </a:bodyPr>
          <a:lstStyle/>
          <a:p>
            <a:pPr algn="just"/>
            <a:r>
              <a:rPr lang="es-MX" dirty="0">
                <a:latin typeface="Arial" panose="020B0604020202020204" pitchFamily="34" charset="0"/>
                <a:cs typeface="Arial" panose="020B0604020202020204" pitchFamily="34" charset="0"/>
              </a:rPr>
              <a:t>El 100% de los celadores participa en estos procesos de forma </a:t>
            </a:r>
            <a:r>
              <a:rPr lang="es-MX" b="1" dirty="0">
                <a:latin typeface="Arial" panose="020B0604020202020204" pitchFamily="34" charset="0"/>
                <a:cs typeface="Arial" panose="020B0604020202020204" pitchFamily="34" charset="0"/>
              </a:rPr>
              <a:t>diaria.</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9518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Levantamiento de información</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73EECDEA-C226-48FC-9E43-CA59B01D12C3}"/>
              </a:ext>
            </a:extLst>
          </p:cNvPr>
          <p:cNvSpPr txBox="1"/>
          <p:nvPr/>
        </p:nvSpPr>
        <p:spPr>
          <a:xfrm>
            <a:off x="1077307" y="1818174"/>
            <a:ext cx="10037386" cy="369332"/>
          </a:xfrm>
          <a:prstGeom prst="rect">
            <a:avLst/>
          </a:prstGeom>
          <a:noFill/>
        </p:spPr>
        <p:txBody>
          <a:bodyPr wrap="square" rtlCol="0">
            <a:spAutoFit/>
          </a:bodyPr>
          <a:lstStyle/>
          <a:p>
            <a:pPr algn="just"/>
            <a:r>
              <a:rPr lang="es-MX" b="1" dirty="0">
                <a:latin typeface="Arial" panose="020B0604020202020204" pitchFamily="34" charset="0"/>
                <a:cs typeface="Arial" panose="020B0604020202020204" pitchFamily="34" charset="0"/>
              </a:rPr>
              <a:t>Pregunta 2.</a:t>
            </a:r>
            <a:endParaRPr lang="es-CO" dirty="0"/>
          </a:p>
        </p:txBody>
      </p:sp>
      <p:sp>
        <p:nvSpPr>
          <p:cNvPr id="5" name="CuadroTexto 4">
            <a:extLst>
              <a:ext uri="{FF2B5EF4-FFF2-40B4-BE49-F238E27FC236}">
                <a16:creationId xmlns:a16="http://schemas.microsoft.com/office/drawing/2014/main" id="{9567B5B7-2157-4595-B910-0EE4808E868B}"/>
              </a:ext>
            </a:extLst>
          </p:cNvPr>
          <p:cNvSpPr txBox="1"/>
          <p:nvPr/>
        </p:nvSpPr>
        <p:spPr>
          <a:xfrm>
            <a:off x="1077307" y="5991880"/>
            <a:ext cx="7470346" cy="646331"/>
          </a:xfrm>
          <a:prstGeom prst="rect">
            <a:avLst/>
          </a:prstGeom>
          <a:noFill/>
        </p:spPr>
        <p:txBody>
          <a:bodyPr wrap="square" rtlCol="0">
            <a:spAutoFit/>
          </a:bodyPr>
          <a:lstStyle/>
          <a:p>
            <a:pPr algn="just"/>
            <a:r>
              <a:rPr lang="es-MX" dirty="0">
                <a:latin typeface="Arial" panose="020B0604020202020204" pitchFamily="34" charset="0"/>
                <a:cs typeface="Arial" panose="020B0604020202020204" pitchFamily="34" charset="0"/>
              </a:rPr>
              <a:t>El 100% de los celadores realiza actualmente el registro de ingreso y salida de equipos de forma </a:t>
            </a:r>
            <a:r>
              <a:rPr lang="es-MX" b="1" dirty="0">
                <a:latin typeface="Arial" panose="020B0604020202020204" pitchFamily="34" charset="0"/>
                <a:cs typeface="Arial" panose="020B0604020202020204" pitchFamily="34" charset="0"/>
              </a:rPr>
              <a:t>manual (en papel)</a:t>
            </a:r>
            <a:r>
              <a:rPr lang="es-MX" dirty="0">
                <a:latin typeface="Arial" panose="020B0604020202020204" pitchFamily="34" charset="0"/>
                <a:cs typeface="Arial" panose="020B0604020202020204" pitchFamily="34" charset="0"/>
              </a:rPr>
              <a:t>.</a:t>
            </a:r>
            <a:endParaRPr lang="es-CO" dirty="0">
              <a:latin typeface="Arial" panose="020B0604020202020204" pitchFamily="34" charset="0"/>
              <a:cs typeface="Arial" panose="020B0604020202020204" pitchFamily="34" charset="0"/>
            </a:endParaRPr>
          </a:p>
        </p:txBody>
      </p:sp>
      <p:pic>
        <p:nvPicPr>
          <p:cNvPr id="3076" name="Picture 4" descr="Gráfico de las respuestas de Formularios. Título de la pregunta: 2. ¿Cómo realiza actualmente el registro de ingreso/salida de equipos?  . Número de respuestas: 2 respuestas.">
            <a:extLst>
              <a:ext uri="{FF2B5EF4-FFF2-40B4-BE49-F238E27FC236}">
                <a16:creationId xmlns:a16="http://schemas.microsoft.com/office/drawing/2014/main" id="{01BEBEBB-3106-42A3-B6E2-DDD3451AA3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7" y="2306343"/>
            <a:ext cx="7502670" cy="356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526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Levantamiento de información</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73EECDEA-C226-48FC-9E43-CA59B01D12C3}"/>
              </a:ext>
            </a:extLst>
          </p:cNvPr>
          <p:cNvSpPr txBox="1"/>
          <p:nvPr/>
        </p:nvSpPr>
        <p:spPr>
          <a:xfrm>
            <a:off x="1077307" y="1818174"/>
            <a:ext cx="10037386" cy="369332"/>
          </a:xfrm>
          <a:prstGeom prst="rect">
            <a:avLst/>
          </a:prstGeom>
          <a:noFill/>
        </p:spPr>
        <p:txBody>
          <a:bodyPr wrap="square" rtlCol="0">
            <a:spAutoFit/>
          </a:bodyPr>
          <a:lstStyle/>
          <a:p>
            <a:pPr algn="just"/>
            <a:r>
              <a:rPr lang="es-MX" b="1" dirty="0">
                <a:latin typeface="Arial" panose="020B0604020202020204" pitchFamily="34" charset="0"/>
                <a:cs typeface="Arial" panose="020B0604020202020204" pitchFamily="34" charset="0"/>
              </a:rPr>
              <a:t>Pregunta 3.</a:t>
            </a:r>
            <a:endParaRPr lang="es-CO" dirty="0"/>
          </a:p>
        </p:txBody>
      </p:sp>
      <p:sp>
        <p:nvSpPr>
          <p:cNvPr id="5" name="CuadroTexto 4">
            <a:extLst>
              <a:ext uri="{FF2B5EF4-FFF2-40B4-BE49-F238E27FC236}">
                <a16:creationId xmlns:a16="http://schemas.microsoft.com/office/drawing/2014/main" id="{9567B5B7-2157-4595-B910-0EE4808E868B}"/>
              </a:ext>
            </a:extLst>
          </p:cNvPr>
          <p:cNvSpPr txBox="1"/>
          <p:nvPr/>
        </p:nvSpPr>
        <p:spPr>
          <a:xfrm>
            <a:off x="1077306" y="5991880"/>
            <a:ext cx="7502673" cy="646331"/>
          </a:xfrm>
          <a:prstGeom prst="rect">
            <a:avLst/>
          </a:prstGeom>
          <a:noFill/>
        </p:spPr>
        <p:txBody>
          <a:bodyPr wrap="square" rtlCol="0">
            <a:spAutoFit/>
          </a:bodyPr>
          <a:lstStyle/>
          <a:p>
            <a:pPr algn="just"/>
            <a:r>
              <a:rPr lang="es-MX" dirty="0">
                <a:latin typeface="Arial" panose="020B0604020202020204" pitchFamily="34" charset="0"/>
                <a:cs typeface="Arial" panose="020B0604020202020204" pitchFamily="34" charset="0"/>
              </a:rPr>
              <a:t>El 50% de los celadores considera que el proceso actual es </a:t>
            </a:r>
            <a:r>
              <a:rPr lang="es-MX" b="1" dirty="0">
                <a:latin typeface="Arial" panose="020B0604020202020204" pitchFamily="34" charset="0"/>
                <a:cs typeface="Arial" panose="020B0604020202020204" pitchFamily="34" charset="0"/>
              </a:rPr>
              <a:t>neutral (3)</a:t>
            </a:r>
            <a:r>
              <a:rPr lang="es-MX" dirty="0">
                <a:latin typeface="Arial" panose="020B0604020202020204" pitchFamily="34" charset="0"/>
                <a:cs typeface="Arial" panose="020B0604020202020204" pitchFamily="34" charset="0"/>
              </a:rPr>
              <a:t> en agilidad, mientras que el otro 50% lo considera </a:t>
            </a:r>
            <a:r>
              <a:rPr lang="es-MX" b="1" dirty="0">
                <a:latin typeface="Arial" panose="020B0604020202020204" pitchFamily="34" charset="0"/>
                <a:cs typeface="Arial" panose="020B0604020202020204" pitchFamily="34" charset="0"/>
              </a:rPr>
              <a:t>muy ágil (5)</a:t>
            </a:r>
            <a:r>
              <a:rPr lang="es-MX" dirty="0">
                <a:latin typeface="Arial" panose="020B0604020202020204" pitchFamily="34" charset="0"/>
                <a:cs typeface="Arial" panose="020B0604020202020204" pitchFamily="34" charset="0"/>
              </a:rPr>
              <a:t>.</a:t>
            </a:r>
            <a:endParaRPr lang="es-CO" dirty="0">
              <a:latin typeface="Arial" panose="020B0604020202020204" pitchFamily="34" charset="0"/>
              <a:cs typeface="Arial" panose="020B0604020202020204" pitchFamily="34" charset="0"/>
            </a:endParaRPr>
          </a:p>
        </p:txBody>
      </p:sp>
      <p:pic>
        <p:nvPicPr>
          <p:cNvPr id="4098" name="Picture 2" descr="Gráfico de las respuestas de Formularios. Título de la pregunta: 3. ¿Qué tan ÁGIL considera que es el proceso actual?  . Número de respuestas: 2 respuestas.">
            <a:extLst>
              <a:ext uri="{FF2B5EF4-FFF2-40B4-BE49-F238E27FC236}">
                <a16:creationId xmlns:a16="http://schemas.microsoft.com/office/drawing/2014/main" id="{E1B94ACB-BCB5-4B48-9976-EFD9E4C8C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7" y="2306343"/>
            <a:ext cx="7502672" cy="356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05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Levantamiento de información</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73EECDEA-C226-48FC-9E43-CA59B01D12C3}"/>
              </a:ext>
            </a:extLst>
          </p:cNvPr>
          <p:cNvSpPr txBox="1"/>
          <p:nvPr/>
        </p:nvSpPr>
        <p:spPr>
          <a:xfrm>
            <a:off x="1077307" y="1818174"/>
            <a:ext cx="10037386" cy="369332"/>
          </a:xfrm>
          <a:prstGeom prst="rect">
            <a:avLst/>
          </a:prstGeom>
          <a:noFill/>
        </p:spPr>
        <p:txBody>
          <a:bodyPr wrap="square" rtlCol="0">
            <a:spAutoFit/>
          </a:bodyPr>
          <a:lstStyle/>
          <a:p>
            <a:pPr algn="just"/>
            <a:r>
              <a:rPr lang="es-MX" b="1" dirty="0">
                <a:latin typeface="Arial" panose="020B0604020202020204" pitchFamily="34" charset="0"/>
                <a:cs typeface="Arial" panose="020B0604020202020204" pitchFamily="34" charset="0"/>
              </a:rPr>
              <a:t>Pregunta 4 - 5.</a:t>
            </a:r>
            <a:endParaRPr lang="es-CO" dirty="0"/>
          </a:p>
        </p:txBody>
      </p:sp>
      <p:sp>
        <p:nvSpPr>
          <p:cNvPr id="5" name="CuadroTexto 4">
            <a:extLst>
              <a:ext uri="{FF2B5EF4-FFF2-40B4-BE49-F238E27FC236}">
                <a16:creationId xmlns:a16="http://schemas.microsoft.com/office/drawing/2014/main" id="{9567B5B7-2157-4595-B910-0EE4808E868B}"/>
              </a:ext>
            </a:extLst>
          </p:cNvPr>
          <p:cNvSpPr txBox="1"/>
          <p:nvPr/>
        </p:nvSpPr>
        <p:spPr>
          <a:xfrm>
            <a:off x="7332332" y="3117154"/>
            <a:ext cx="3861873" cy="2308324"/>
          </a:xfrm>
          <a:prstGeom prst="rect">
            <a:avLst/>
          </a:prstGeom>
          <a:noFill/>
        </p:spPr>
        <p:txBody>
          <a:bodyPr wrap="square" rtlCol="0">
            <a:spAutoFit/>
          </a:bodyPr>
          <a:lstStyle/>
          <a:p>
            <a:pPr algn="just"/>
            <a:r>
              <a:rPr lang="es-MX" dirty="0">
                <a:latin typeface="Arial" panose="020B0604020202020204" pitchFamily="34" charset="0"/>
                <a:cs typeface="Arial" panose="020B0604020202020204" pitchFamily="34" charset="0"/>
              </a:rPr>
              <a:t>El 100% de los celadores ha tenido </a:t>
            </a:r>
            <a:r>
              <a:rPr lang="es-MX" b="1" dirty="0">
                <a:latin typeface="Arial" panose="020B0604020202020204" pitchFamily="34" charset="0"/>
                <a:cs typeface="Arial" panose="020B0604020202020204" pitchFamily="34" charset="0"/>
              </a:rPr>
              <a:t>problemas o retrasos</a:t>
            </a:r>
            <a:r>
              <a:rPr lang="es-MX" dirty="0">
                <a:latin typeface="Arial" panose="020B0604020202020204" pitchFamily="34" charset="0"/>
                <a:cs typeface="Arial" panose="020B0604020202020204" pitchFamily="34" charset="0"/>
              </a:rPr>
              <a:t> en el registro de equipos de cómputo. Además, las dificultades principales experimentadas por los celadores son la </a:t>
            </a:r>
            <a:r>
              <a:rPr lang="es-MX" b="1" dirty="0">
                <a:latin typeface="Arial" panose="020B0604020202020204" pitchFamily="34" charset="0"/>
                <a:cs typeface="Arial" panose="020B0604020202020204" pitchFamily="34" charset="0"/>
              </a:rPr>
              <a:t>falta de registro de la hora de ingreso y salida</a:t>
            </a:r>
            <a:r>
              <a:rPr lang="es-MX" dirty="0">
                <a:latin typeface="Arial" panose="020B0604020202020204" pitchFamily="34" charset="0"/>
                <a:cs typeface="Arial" panose="020B0604020202020204" pitchFamily="34" charset="0"/>
              </a:rPr>
              <a:t> y la </a:t>
            </a:r>
            <a:r>
              <a:rPr lang="es-MX" b="1" dirty="0">
                <a:latin typeface="Arial" panose="020B0604020202020204" pitchFamily="34" charset="0"/>
                <a:cs typeface="Arial" panose="020B0604020202020204" pitchFamily="34" charset="0"/>
              </a:rPr>
              <a:t>baja eficiencia</a:t>
            </a:r>
            <a:r>
              <a:rPr lang="es-MX" dirty="0">
                <a:latin typeface="Arial" panose="020B0604020202020204" pitchFamily="34" charset="0"/>
                <a:cs typeface="Arial" panose="020B0604020202020204" pitchFamily="34" charset="0"/>
              </a:rPr>
              <a:t> del proceso.</a:t>
            </a:r>
            <a:endParaRPr lang="es-CO" dirty="0">
              <a:latin typeface="Arial" panose="020B0604020202020204" pitchFamily="34" charset="0"/>
              <a:cs typeface="Arial" panose="020B0604020202020204" pitchFamily="34" charset="0"/>
            </a:endParaRPr>
          </a:p>
        </p:txBody>
      </p:sp>
      <p:pic>
        <p:nvPicPr>
          <p:cNvPr id="4098" name="Picture 2" descr="Gráfico de las respuestas de Formularios. Título de la pregunta: 3. ¿Qué tan ÁGIL considera que es el proceso actual?  . Número de respuestas: 2 respuestas.">
            <a:extLst>
              <a:ext uri="{FF2B5EF4-FFF2-40B4-BE49-F238E27FC236}">
                <a16:creationId xmlns:a16="http://schemas.microsoft.com/office/drawing/2014/main" id="{E1B94ACB-BCB5-4B48-9976-EFD9E4C8C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7" y="2187507"/>
            <a:ext cx="6004463" cy="285446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A0F10A18-7906-4B28-A054-99A8165113D7}"/>
              </a:ext>
            </a:extLst>
          </p:cNvPr>
          <p:cNvPicPr>
            <a:picLocks noChangeAspect="1"/>
          </p:cNvPicPr>
          <p:nvPr/>
        </p:nvPicPr>
        <p:blipFill>
          <a:blip r:embed="rId4"/>
          <a:stretch>
            <a:fillRect/>
          </a:stretch>
        </p:blipFill>
        <p:spPr>
          <a:xfrm>
            <a:off x="1077307" y="4593766"/>
            <a:ext cx="4706007" cy="1981477"/>
          </a:xfrm>
          <a:prstGeom prst="rect">
            <a:avLst/>
          </a:prstGeom>
        </p:spPr>
      </p:pic>
    </p:spTree>
    <p:extLst>
      <p:ext uri="{BB962C8B-B14F-4D97-AF65-F5344CB8AC3E}">
        <p14:creationId xmlns:p14="http://schemas.microsoft.com/office/powerpoint/2010/main" val="2441397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Levantamiento de información</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73EECDEA-C226-48FC-9E43-CA59B01D12C3}"/>
              </a:ext>
            </a:extLst>
          </p:cNvPr>
          <p:cNvSpPr txBox="1"/>
          <p:nvPr/>
        </p:nvSpPr>
        <p:spPr>
          <a:xfrm>
            <a:off x="1077307" y="1818174"/>
            <a:ext cx="10037386" cy="369332"/>
          </a:xfrm>
          <a:prstGeom prst="rect">
            <a:avLst/>
          </a:prstGeom>
          <a:noFill/>
        </p:spPr>
        <p:txBody>
          <a:bodyPr wrap="square" rtlCol="0">
            <a:spAutoFit/>
          </a:bodyPr>
          <a:lstStyle/>
          <a:p>
            <a:pPr algn="just"/>
            <a:r>
              <a:rPr lang="es-MX" b="1" dirty="0">
                <a:latin typeface="Arial" panose="020B0604020202020204" pitchFamily="34" charset="0"/>
                <a:cs typeface="Arial" panose="020B0604020202020204" pitchFamily="34" charset="0"/>
              </a:rPr>
              <a:t>Pregunta 6.</a:t>
            </a:r>
            <a:endParaRPr lang="es-CO" dirty="0"/>
          </a:p>
        </p:txBody>
      </p:sp>
      <p:sp>
        <p:nvSpPr>
          <p:cNvPr id="5" name="CuadroTexto 4">
            <a:extLst>
              <a:ext uri="{FF2B5EF4-FFF2-40B4-BE49-F238E27FC236}">
                <a16:creationId xmlns:a16="http://schemas.microsoft.com/office/drawing/2014/main" id="{9567B5B7-2157-4595-B910-0EE4808E868B}"/>
              </a:ext>
            </a:extLst>
          </p:cNvPr>
          <p:cNvSpPr txBox="1"/>
          <p:nvPr/>
        </p:nvSpPr>
        <p:spPr>
          <a:xfrm>
            <a:off x="1077306" y="5991880"/>
            <a:ext cx="8424503" cy="646331"/>
          </a:xfrm>
          <a:prstGeom prst="rect">
            <a:avLst/>
          </a:prstGeom>
          <a:noFill/>
        </p:spPr>
        <p:txBody>
          <a:bodyPr wrap="square" rtlCol="0">
            <a:spAutoFit/>
          </a:bodyPr>
          <a:lstStyle/>
          <a:p>
            <a:pPr algn="just"/>
            <a:r>
              <a:rPr lang="es-MX" dirty="0">
                <a:latin typeface="Arial" panose="020B0604020202020204" pitchFamily="34" charset="0"/>
                <a:cs typeface="Arial" panose="020B0604020202020204" pitchFamily="34" charset="0"/>
              </a:rPr>
              <a:t>El </a:t>
            </a:r>
            <a:r>
              <a:rPr lang="es-MX" b="1" dirty="0">
                <a:latin typeface="Arial" panose="020B0604020202020204" pitchFamily="34" charset="0"/>
                <a:cs typeface="Arial" panose="020B0604020202020204" pitchFamily="34" charset="0"/>
              </a:rPr>
              <a:t>50%</a:t>
            </a:r>
            <a:r>
              <a:rPr lang="es-MX" dirty="0">
                <a:latin typeface="Arial" panose="020B0604020202020204" pitchFamily="34" charset="0"/>
                <a:cs typeface="Arial" panose="020B0604020202020204" pitchFamily="34" charset="0"/>
              </a:rPr>
              <a:t> de los celadores considera que el proceso actual garantiza un </a:t>
            </a:r>
            <a:r>
              <a:rPr lang="es-MX" b="1" dirty="0">
                <a:latin typeface="Arial" panose="020B0604020202020204" pitchFamily="34" charset="0"/>
                <a:cs typeface="Arial" panose="020B0604020202020204" pitchFamily="34" charset="0"/>
              </a:rPr>
              <a:t>buen control</a:t>
            </a:r>
            <a:r>
              <a:rPr lang="es-MX" dirty="0">
                <a:latin typeface="Arial" panose="020B0604020202020204" pitchFamily="34" charset="0"/>
                <a:cs typeface="Arial" panose="020B0604020202020204" pitchFamily="34" charset="0"/>
              </a:rPr>
              <a:t> de los equipos, mientras que el otro </a:t>
            </a:r>
            <a:r>
              <a:rPr lang="es-MX" b="1" dirty="0">
                <a:latin typeface="Arial" panose="020B0604020202020204" pitchFamily="34" charset="0"/>
                <a:cs typeface="Arial" panose="020B0604020202020204" pitchFamily="34" charset="0"/>
              </a:rPr>
              <a:t>50%</a:t>
            </a:r>
            <a:r>
              <a:rPr lang="es-MX" dirty="0">
                <a:latin typeface="Arial" panose="020B0604020202020204" pitchFamily="34" charset="0"/>
                <a:cs typeface="Arial" panose="020B0604020202020204" pitchFamily="34" charset="0"/>
              </a:rPr>
              <a:t> tiene </a:t>
            </a:r>
            <a:r>
              <a:rPr lang="es-MX" b="1" dirty="0">
                <a:latin typeface="Arial" panose="020B0604020202020204" pitchFamily="34" charset="0"/>
                <a:cs typeface="Arial" panose="020B0604020202020204" pitchFamily="34" charset="0"/>
              </a:rPr>
              <a:t>dudas</a:t>
            </a:r>
            <a:r>
              <a:rPr lang="es-MX" dirty="0">
                <a:latin typeface="Arial" panose="020B0604020202020204" pitchFamily="34" charset="0"/>
                <a:cs typeface="Arial" panose="020B0604020202020204" pitchFamily="34" charset="0"/>
              </a:rPr>
              <a:t> o no está seguro.</a:t>
            </a:r>
            <a:endParaRPr lang="es-CO" dirty="0">
              <a:latin typeface="Arial" panose="020B0604020202020204" pitchFamily="34" charset="0"/>
              <a:cs typeface="Arial" panose="020B0604020202020204" pitchFamily="34" charset="0"/>
            </a:endParaRPr>
          </a:p>
        </p:txBody>
      </p:sp>
      <p:pic>
        <p:nvPicPr>
          <p:cNvPr id="5122" name="Picture 2" descr="Gráfico de las respuestas de Formularios. Título de la pregunta: 6. ¿Considera que el proceso actual garantiza un BUEN CONTROL de los equipos?  . Número de respuestas: 2 respuestas.">
            <a:extLst>
              <a:ext uri="{FF2B5EF4-FFF2-40B4-BE49-F238E27FC236}">
                <a16:creationId xmlns:a16="http://schemas.microsoft.com/office/drawing/2014/main" id="{A49442EB-E8BC-43E9-A13C-9EC90134DA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6" y="2305722"/>
            <a:ext cx="8480899" cy="3567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951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Levantamiento de información</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73EECDEA-C226-48FC-9E43-CA59B01D12C3}"/>
              </a:ext>
            </a:extLst>
          </p:cNvPr>
          <p:cNvSpPr txBox="1"/>
          <p:nvPr/>
        </p:nvSpPr>
        <p:spPr>
          <a:xfrm>
            <a:off x="1077307" y="1818174"/>
            <a:ext cx="10037386" cy="369332"/>
          </a:xfrm>
          <a:prstGeom prst="rect">
            <a:avLst/>
          </a:prstGeom>
          <a:noFill/>
        </p:spPr>
        <p:txBody>
          <a:bodyPr wrap="square" rtlCol="0">
            <a:spAutoFit/>
          </a:bodyPr>
          <a:lstStyle/>
          <a:p>
            <a:pPr algn="just"/>
            <a:r>
              <a:rPr lang="es-MX" b="1" dirty="0">
                <a:latin typeface="Arial" panose="020B0604020202020204" pitchFamily="34" charset="0"/>
                <a:cs typeface="Arial" panose="020B0604020202020204" pitchFamily="34" charset="0"/>
              </a:rPr>
              <a:t>Pregunta 7 - 8.</a:t>
            </a:r>
            <a:endParaRPr lang="es-CO" dirty="0"/>
          </a:p>
        </p:txBody>
      </p:sp>
      <p:sp>
        <p:nvSpPr>
          <p:cNvPr id="5" name="CuadroTexto 4">
            <a:extLst>
              <a:ext uri="{FF2B5EF4-FFF2-40B4-BE49-F238E27FC236}">
                <a16:creationId xmlns:a16="http://schemas.microsoft.com/office/drawing/2014/main" id="{9567B5B7-2157-4595-B910-0EE4808E868B}"/>
              </a:ext>
            </a:extLst>
          </p:cNvPr>
          <p:cNvSpPr txBox="1"/>
          <p:nvPr/>
        </p:nvSpPr>
        <p:spPr>
          <a:xfrm>
            <a:off x="7252820" y="3592042"/>
            <a:ext cx="3861873" cy="1200329"/>
          </a:xfrm>
          <a:prstGeom prst="rect">
            <a:avLst/>
          </a:prstGeom>
          <a:noFill/>
        </p:spPr>
        <p:txBody>
          <a:bodyPr wrap="square" rtlCol="0">
            <a:spAutoFit/>
          </a:bodyPr>
          <a:lstStyle/>
          <a:p>
            <a:pPr algn="just"/>
            <a:r>
              <a:rPr lang="es-CO" dirty="0"/>
              <a:t>El 100% de los celadores ha respondido </a:t>
            </a:r>
            <a:r>
              <a:rPr lang="es-CO" b="1" dirty="0"/>
              <a:t>"No"</a:t>
            </a:r>
            <a:r>
              <a:rPr lang="es-CO" dirty="0"/>
              <a:t> a la pregunta sobre si han conocido casos de equipos extraviados o con dificultades en su trazabilidad.</a:t>
            </a:r>
          </a:p>
        </p:txBody>
      </p:sp>
      <p:pic>
        <p:nvPicPr>
          <p:cNvPr id="6146" name="Picture 2" descr="Gráfico de las respuestas de Formularios. Título de la pregunta: 7. ¿Ha conocido casos de equipos EXTRAVIADOS o con dificultades en su trazabilidad debido al proceso actual?  . Número de respuestas: 2 respuestas.">
            <a:extLst>
              <a:ext uri="{FF2B5EF4-FFF2-40B4-BE49-F238E27FC236}">
                <a16:creationId xmlns:a16="http://schemas.microsoft.com/office/drawing/2014/main" id="{03C4D2F5-7884-4805-9B11-017FDC5304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84"/>
          <a:stretch/>
        </p:blipFill>
        <p:spPr bwMode="auto">
          <a:xfrm>
            <a:off x="1077307" y="2204566"/>
            <a:ext cx="6175513" cy="285446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BC424A8B-0FCF-4D0F-B6B1-C7200ECB194C}"/>
              </a:ext>
            </a:extLst>
          </p:cNvPr>
          <p:cNvPicPr>
            <a:picLocks noChangeAspect="1"/>
          </p:cNvPicPr>
          <p:nvPr/>
        </p:nvPicPr>
        <p:blipFill>
          <a:blip r:embed="rId4"/>
          <a:stretch>
            <a:fillRect/>
          </a:stretch>
        </p:blipFill>
        <p:spPr>
          <a:xfrm>
            <a:off x="1077307" y="5340627"/>
            <a:ext cx="4836528" cy="1154845"/>
          </a:xfrm>
          <a:prstGeom prst="rect">
            <a:avLst/>
          </a:prstGeom>
        </p:spPr>
      </p:pic>
    </p:spTree>
    <p:extLst>
      <p:ext uri="{BB962C8B-B14F-4D97-AF65-F5344CB8AC3E}">
        <p14:creationId xmlns:p14="http://schemas.microsoft.com/office/powerpoint/2010/main" val="157532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Levantamiento de información</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73EECDEA-C226-48FC-9E43-CA59B01D12C3}"/>
              </a:ext>
            </a:extLst>
          </p:cNvPr>
          <p:cNvSpPr txBox="1"/>
          <p:nvPr/>
        </p:nvSpPr>
        <p:spPr>
          <a:xfrm>
            <a:off x="1077307" y="1818174"/>
            <a:ext cx="10037386" cy="369332"/>
          </a:xfrm>
          <a:prstGeom prst="rect">
            <a:avLst/>
          </a:prstGeom>
          <a:noFill/>
        </p:spPr>
        <p:txBody>
          <a:bodyPr wrap="square" rtlCol="0">
            <a:spAutoFit/>
          </a:bodyPr>
          <a:lstStyle/>
          <a:p>
            <a:pPr algn="just"/>
            <a:r>
              <a:rPr lang="es-MX" b="1" dirty="0">
                <a:latin typeface="Arial" panose="020B0604020202020204" pitchFamily="34" charset="0"/>
                <a:cs typeface="Arial" panose="020B0604020202020204" pitchFamily="34" charset="0"/>
              </a:rPr>
              <a:t>Pregunta 9.</a:t>
            </a:r>
            <a:endParaRPr lang="es-CO" dirty="0"/>
          </a:p>
        </p:txBody>
      </p:sp>
      <p:sp>
        <p:nvSpPr>
          <p:cNvPr id="5" name="CuadroTexto 4">
            <a:extLst>
              <a:ext uri="{FF2B5EF4-FFF2-40B4-BE49-F238E27FC236}">
                <a16:creationId xmlns:a16="http://schemas.microsoft.com/office/drawing/2014/main" id="{9567B5B7-2157-4595-B910-0EE4808E868B}"/>
              </a:ext>
            </a:extLst>
          </p:cNvPr>
          <p:cNvSpPr txBox="1"/>
          <p:nvPr/>
        </p:nvSpPr>
        <p:spPr>
          <a:xfrm>
            <a:off x="1077307" y="5991880"/>
            <a:ext cx="7470346" cy="646331"/>
          </a:xfrm>
          <a:prstGeom prst="rect">
            <a:avLst/>
          </a:prstGeom>
          <a:noFill/>
        </p:spPr>
        <p:txBody>
          <a:bodyPr wrap="square" rtlCol="0">
            <a:spAutoFit/>
          </a:bodyPr>
          <a:lstStyle/>
          <a:p>
            <a:pPr algn="just"/>
            <a:r>
              <a:rPr lang="es-MX" dirty="0">
                <a:latin typeface="Arial" panose="020B0604020202020204" pitchFamily="34" charset="0"/>
                <a:cs typeface="Arial" panose="020B0604020202020204" pitchFamily="34" charset="0"/>
              </a:rPr>
              <a:t>El 100% de los celadores está </a:t>
            </a:r>
            <a:r>
              <a:rPr lang="es-MX" b="1" dirty="0">
                <a:latin typeface="Arial" panose="020B0604020202020204" pitchFamily="34" charset="0"/>
                <a:cs typeface="Arial" panose="020B0604020202020204" pitchFamily="34" charset="0"/>
              </a:rPr>
              <a:t>dispuesto a usar una herramienta tecnológica</a:t>
            </a:r>
            <a:r>
              <a:rPr lang="es-MX" dirty="0">
                <a:latin typeface="Arial" panose="020B0604020202020204" pitchFamily="34" charset="0"/>
                <a:cs typeface="Arial" panose="020B0604020202020204" pitchFamily="34" charset="0"/>
              </a:rPr>
              <a:t> que facilite el registro de equipos.</a:t>
            </a:r>
            <a:endParaRPr lang="es-CO" dirty="0">
              <a:latin typeface="Arial" panose="020B0604020202020204" pitchFamily="34" charset="0"/>
              <a:cs typeface="Arial" panose="020B0604020202020204" pitchFamily="34" charset="0"/>
            </a:endParaRPr>
          </a:p>
        </p:txBody>
      </p:sp>
      <p:pic>
        <p:nvPicPr>
          <p:cNvPr id="7172" name="Picture 4" descr="Gráfico de las respuestas de Formularios. Título de la pregunta: 9. ¿Estaría dispuesto(a) a usar una HERRAMIENTA TECNOLÓGICA que facilite el registro de los equipos?  . Número de respuestas: 2 respuestas.">
            <a:extLst>
              <a:ext uri="{FF2B5EF4-FFF2-40B4-BE49-F238E27FC236}">
                <a16:creationId xmlns:a16="http://schemas.microsoft.com/office/drawing/2014/main" id="{1E41D157-3423-4AC0-A336-5B30B50AB9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7" y="2306343"/>
            <a:ext cx="7864558" cy="356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927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Levantamiento de información</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73EECDEA-C226-48FC-9E43-CA59B01D12C3}"/>
              </a:ext>
            </a:extLst>
          </p:cNvPr>
          <p:cNvSpPr txBox="1"/>
          <p:nvPr/>
        </p:nvSpPr>
        <p:spPr>
          <a:xfrm>
            <a:off x="1077307" y="1818174"/>
            <a:ext cx="10037386" cy="369332"/>
          </a:xfrm>
          <a:prstGeom prst="rect">
            <a:avLst/>
          </a:prstGeom>
          <a:noFill/>
        </p:spPr>
        <p:txBody>
          <a:bodyPr wrap="square" rtlCol="0">
            <a:spAutoFit/>
          </a:bodyPr>
          <a:lstStyle/>
          <a:p>
            <a:pPr algn="just"/>
            <a:r>
              <a:rPr lang="es-MX" b="1" dirty="0">
                <a:latin typeface="Arial" panose="020B0604020202020204" pitchFamily="34" charset="0"/>
                <a:cs typeface="Arial" panose="020B0604020202020204" pitchFamily="34" charset="0"/>
              </a:rPr>
              <a:t>Pregunta 10.</a:t>
            </a:r>
            <a:endParaRPr lang="es-CO" dirty="0"/>
          </a:p>
        </p:txBody>
      </p:sp>
      <p:sp>
        <p:nvSpPr>
          <p:cNvPr id="5" name="CuadroTexto 4">
            <a:extLst>
              <a:ext uri="{FF2B5EF4-FFF2-40B4-BE49-F238E27FC236}">
                <a16:creationId xmlns:a16="http://schemas.microsoft.com/office/drawing/2014/main" id="{9567B5B7-2157-4595-B910-0EE4808E868B}"/>
              </a:ext>
            </a:extLst>
          </p:cNvPr>
          <p:cNvSpPr txBox="1"/>
          <p:nvPr/>
        </p:nvSpPr>
        <p:spPr>
          <a:xfrm>
            <a:off x="1077307" y="5991880"/>
            <a:ext cx="7470346" cy="646331"/>
          </a:xfrm>
          <a:prstGeom prst="rect">
            <a:avLst/>
          </a:prstGeom>
          <a:noFill/>
        </p:spPr>
        <p:txBody>
          <a:bodyPr wrap="square" rtlCol="0">
            <a:spAutoFit/>
          </a:bodyPr>
          <a:lstStyle/>
          <a:p>
            <a:pPr algn="just"/>
            <a:r>
              <a:rPr lang="es-CO" dirty="0">
                <a:latin typeface="Arial" panose="020B0604020202020204" pitchFamily="34" charset="0"/>
                <a:cs typeface="Arial" panose="020B0604020202020204" pitchFamily="34" charset="0"/>
              </a:rPr>
              <a:t>E</a:t>
            </a:r>
            <a:r>
              <a:rPr lang="es-MX" dirty="0">
                <a:latin typeface="Arial" panose="020B0604020202020204" pitchFamily="34" charset="0"/>
                <a:cs typeface="Arial" panose="020B0604020202020204" pitchFamily="34" charset="0"/>
              </a:rPr>
              <a:t>l </a:t>
            </a:r>
            <a:r>
              <a:rPr lang="es-MX" b="1" dirty="0">
                <a:latin typeface="Arial" panose="020B0604020202020204" pitchFamily="34" charset="0"/>
                <a:cs typeface="Arial" panose="020B0604020202020204" pitchFamily="34" charset="0"/>
              </a:rPr>
              <a:t>50%</a:t>
            </a:r>
            <a:r>
              <a:rPr lang="es-MX" dirty="0">
                <a:latin typeface="Arial" panose="020B0604020202020204" pitchFamily="34" charset="0"/>
                <a:cs typeface="Arial" panose="020B0604020202020204" pitchFamily="34" charset="0"/>
              </a:rPr>
              <a:t> de los celadores espera un </a:t>
            </a:r>
            <a:r>
              <a:rPr lang="es-MX" b="1" dirty="0">
                <a:latin typeface="Arial" panose="020B0604020202020204" pitchFamily="34" charset="0"/>
                <a:cs typeface="Arial" panose="020B0604020202020204" pitchFamily="34" charset="0"/>
              </a:rPr>
              <a:t>ahorro de tiempo</a:t>
            </a:r>
            <a:r>
              <a:rPr lang="es-MX" dirty="0">
                <a:latin typeface="Arial" panose="020B0604020202020204" pitchFamily="34" charset="0"/>
                <a:cs typeface="Arial" panose="020B0604020202020204" pitchFamily="34" charset="0"/>
              </a:rPr>
              <a:t>, mientras que el otro </a:t>
            </a:r>
            <a:r>
              <a:rPr lang="es-MX" b="1" dirty="0">
                <a:latin typeface="Arial" panose="020B0604020202020204" pitchFamily="34" charset="0"/>
                <a:cs typeface="Arial" panose="020B0604020202020204" pitchFamily="34" charset="0"/>
              </a:rPr>
              <a:t>50%</a:t>
            </a:r>
            <a:r>
              <a:rPr lang="es-MX" dirty="0">
                <a:latin typeface="Arial" panose="020B0604020202020204" pitchFamily="34" charset="0"/>
                <a:cs typeface="Arial" panose="020B0604020202020204" pitchFamily="34" charset="0"/>
              </a:rPr>
              <a:t> espera una </a:t>
            </a:r>
            <a:r>
              <a:rPr lang="es-MX" b="1" dirty="0">
                <a:latin typeface="Arial" panose="020B0604020202020204" pitchFamily="34" charset="0"/>
                <a:cs typeface="Arial" panose="020B0604020202020204" pitchFamily="34" charset="0"/>
              </a:rPr>
              <a:t>mayor seguridad</a:t>
            </a:r>
            <a:r>
              <a:rPr lang="es-MX" dirty="0">
                <a:latin typeface="Arial" panose="020B0604020202020204" pitchFamily="34" charset="0"/>
                <a:cs typeface="Arial" panose="020B0604020202020204" pitchFamily="34" charset="0"/>
              </a:rPr>
              <a:t>.</a:t>
            </a:r>
            <a:endParaRPr lang="es-CO" dirty="0">
              <a:latin typeface="Arial" panose="020B0604020202020204" pitchFamily="34" charset="0"/>
              <a:cs typeface="Arial" panose="020B0604020202020204" pitchFamily="34" charset="0"/>
            </a:endParaRPr>
          </a:p>
        </p:txBody>
      </p:sp>
      <p:pic>
        <p:nvPicPr>
          <p:cNvPr id="8194" name="Picture 2" descr="Gráfico de las respuestas de Formularios. Título de la pregunta: 10. ¿Qué BENEFICIOS espera de un nuevo sistema de registro?  . Número de respuestas: 2 respuestas.">
            <a:extLst>
              <a:ext uri="{FF2B5EF4-FFF2-40B4-BE49-F238E27FC236}">
                <a16:creationId xmlns:a16="http://schemas.microsoft.com/office/drawing/2014/main" id="{7A330160-A2A0-4065-B2B1-99BA025869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7" y="2303272"/>
            <a:ext cx="7515590" cy="3572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108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079242"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Requerimientos funcionales</a:t>
            </a:r>
            <a:endParaRPr lang="es-CO" sz="3600" b="1" dirty="0">
              <a:solidFill>
                <a:schemeClr val="bg1"/>
              </a:solidFill>
              <a:latin typeface="Arial" panose="020B0604020202020204" pitchFamily="34" charset="0"/>
              <a:cs typeface="Arial" panose="020B0604020202020204" pitchFamily="34" charset="0"/>
            </a:endParaRPr>
          </a:p>
        </p:txBody>
      </p:sp>
      <p:pic>
        <p:nvPicPr>
          <p:cNvPr id="10" name="Imagen 9">
            <a:extLst>
              <a:ext uri="{FF2B5EF4-FFF2-40B4-BE49-F238E27FC236}">
                <a16:creationId xmlns:a16="http://schemas.microsoft.com/office/drawing/2014/main" id="{6828FFFB-914C-4F11-8CC2-29AB5CA937D8}"/>
              </a:ext>
            </a:extLst>
          </p:cNvPr>
          <p:cNvPicPr>
            <a:picLocks noChangeAspect="1"/>
          </p:cNvPicPr>
          <p:nvPr/>
        </p:nvPicPr>
        <p:blipFill rotWithShape="1">
          <a:blip r:embed="rId3"/>
          <a:srcRect t="18451"/>
          <a:stretch/>
        </p:blipFill>
        <p:spPr>
          <a:xfrm>
            <a:off x="1535276" y="1582323"/>
            <a:ext cx="2703536" cy="1370502"/>
          </a:xfrm>
          <a:prstGeom prst="rect">
            <a:avLst/>
          </a:prstGeom>
        </p:spPr>
      </p:pic>
      <p:pic>
        <p:nvPicPr>
          <p:cNvPr id="11" name="Imagen 10">
            <a:extLst>
              <a:ext uri="{FF2B5EF4-FFF2-40B4-BE49-F238E27FC236}">
                <a16:creationId xmlns:a16="http://schemas.microsoft.com/office/drawing/2014/main" id="{E94B1255-F2B6-4D98-B501-EBEF289E4746}"/>
              </a:ext>
            </a:extLst>
          </p:cNvPr>
          <p:cNvPicPr>
            <a:picLocks noChangeAspect="1"/>
          </p:cNvPicPr>
          <p:nvPr/>
        </p:nvPicPr>
        <p:blipFill rotWithShape="1">
          <a:blip r:embed="rId4"/>
          <a:srcRect t="16997"/>
          <a:stretch/>
        </p:blipFill>
        <p:spPr>
          <a:xfrm>
            <a:off x="1535276" y="3273253"/>
            <a:ext cx="2702884" cy="1653655"/>
          </a:xfrm>
          <a:prstGeom prst="rect">
            <a:avLst/>
          </a:prstGeom>
        </p:spPr>
      </p:pic>
      <p:pic>
        <p:nvPicPr>
          <p:cNvPr id="12" name="Imagen 11">
            <a:extLst>
              <a:ext uri="{FF2B5EF4-FFF2-40B4-BE49-F238E27FC236}">
                <a16:creationId xmlns:a16="http://schemas.microsoft.com/office/drawing/2014/main" id="{340E9470-159D-4632-8F6C-FB0912A226D1}"/>
              </a:ext>
            </a:extLst>
          </p:cNvPr>
          <p:cNvPicPr>
            <a:picLocks noChangeAspect="1"/>
          </p:cNvPicPr>
          <p:nvPr/>
        </p:nvPicPr>
        <p:blipFill rotWithShape="1">
          <a:blip r:embed="rId5"/>
          <a:srcRect t="18057"/>
          <a:stretch/>
        </p:blipFill>
        <p:spPr>
          <a:xfrm>
            <a:off x="1535276" y="5247337"/>
            <a:ext cx="2702884" cy="1500182"/>
          </a:xfrm>
          <a:prstGeom prst="rect">
            <a:avLst/>
          </a:prstGeom>
        </p:spPr>
      </p:pic>
      <p:pic>
        <p:nvPicPr>
          <p:cNvPr id="13" name="Imagen 12">
            <a:extLst>
              <a:ext uri="{FF2B5EF4-FFF2-40B4-BE49-F238E27FC236}">
                <a16:creationId xmlns:a16="http://schemas.microsoft.com/office/drawing/2014/main" id="{5C5D4092-E67B-47D6-BFD3-8696438C5DAE}"/>
              </a:ext>
            </a:extLst>
          </p:cNvPr>
          <p:cNvPicPr>
            <a:picLocks noChangeAspect="1"/>
          </p:cNvPicPr>
          <p:nvPr/>
        </p:nvPicPr>
        <p:blipFill rotWithShape="1">
          <a:blip r:embed="rId6"/>
          <a:srcRect t="13875"/>
          <a:stretch/>
        </p:blipFill>
        <p:spPr>
          <a:xfrm>
            <a:off x="4744557" y="1582323"/>
            <a:ext cx="2702884" cy="1846677"/>
          </a:xfrm>
          <a:prstGeom prst="rect">
            <a:avLst/>
          </a:prstGeom>
        </p:spPr>
      </p:pic>
      <p:pic>
        <p:nvPicPr>
          <p:cNvPr id="14" name="Imagen 13">
            <a:extLst>
              <a:ext uri="{FF2B5EF4-FFF2-40B4-BE49-F238E27FC236}">
                <a16:creationId xmlns:a16="http://schemas.microsoft.com/office/drawing/2014/main" id="{03D0ED55-D809-419A-9E35-C49F32EDF041}"/>
              </a:ext>
            </a:extLst>
          </p:cNvPr>
          <p:cNvPicPr>
            <a:picLocks noChangeAspect="1"/>
          </p:cNvPicPr>
          <p:nvPr/>
        </p:nvPicPr>
        <p:blipFill rotWithShape="1">
          <a:blip r:embed="rId7"/>
          <a:srcRect t="17090"/>
          <a:stretch/>
        </p:blipFill>
        <p:spPr>
          <a:xfrm>
            <a:off x="4744558" y="3484004"/>
            <a:ext cx="2702883" cy="1519680"/>
          </a:xfrm>
          <a:prstGeom prst="rect">
            <a:avLst/>
          </a:prstGeom>
        </p:spPr>
      </p:pic>
      <p:pic>
        <p:nvPicPr>
          <p:cNvPr id="15" name="Imagen 14">
            <a:extLst>
              <a:ext uri="{FF2B5EF4-FFF2-40B4-BE49-F238E27FC236}">
                <a16:creationId xmlns:a16="http://schemas.microsoft.com/office/drawing/2014/main" id="{6F266B05-7ACE-4885-980C-0CD97290EB89}"/>
              </a:ext>
            </a:extLst>
          </p:cNvPr>
          <p:cNvPicPr>
            <a:picLocks noChangeAspect="1"/>
          </p:cNvPicPr>
          <p:nvPr/>
        </p:nvPicPr>
        <p:blipFill rotWithShape="1">
          <a:blip r:embed="rId8"/>
          <a:srcRect t="15441"/>
          <a:stretch/>
        </p:blipFill>
        <p:spPr>
          <a:xfrm>
            <a:off x="4744558" y="5058689"/>
            <a:ext cx="2702883" cy="1688830"/>
          </a:xfrm>
          <a:prstGeom prst="rect">
            <a:avLst/>
          </a:prstGeom>
        </p:spPr>
      </p:pic>
      <p:pic>
        <p:nvPicPr>
          <p:cNvPr id="16" name="Imagen 15">
            <a:extLst>
              <a:ext uri="{FF2B5EF4-FFF2-40B4-BE49-F238E27FC236}">
                <a16:creationId xmlns:a16="http://schemas.microsoft.com/office/drawing/2014/main" id="{569D70D2-75C0-44CA-929C-5139AF6B4FFE}"/>
              </a:ext>
            </a:extLst>
          </p:cNvPr>
          <p:cNvPicPr>
            <a:picLocks noChangeAspect="1"/>
          </p:cNvPicPr>
          <p:nvPr/>
        </p:nvPicPr>
        <p:blipFill rotWithShape="1">
          <a:blip r:embed="rId9"/>
          <a:srcRect t="18054"/>
          <a:stretch/>
        </p:blipFill>
        <p:spPr>
          <a:xfrm>
            <a:off x="7953186" y="1577013"/>
            <a:ext cx="2702884" cy="1500245"/>
          </a:xfrm>
          <a:prstGeom prst="rect">
            <a:avLst/>
          </a:prstGeom>
        </p:spPr>
      </p:pic>
      <p:pic>
        <p:nvPicPr>
          <p:cNvPr id="17" name="Imagen 16">
            <a:extLst>
              <a:ext uri="{FF2B5EF4-FFF2-40B4-BE49-F238E27FC236}">
                <a16:creationId xmlns:a16="http://schemas.microsoft.com/office/drawing/2014/main" id="{64456C4B-E5DE-4CA3-95FE-3635A5084E09}"/>
              </a:ext>
            </a:extLst>
          </p:cNvPr>
          <p:cNvPicPr>
            <a:picLocks noChangeAspect="1"/>
          </p:cNvPicPr>
          <p:nvPr/>
        </p:nvPicPr>
        <p:blipFill rotWithShape="1">
          <a:blip r:embed="rId10"/>
          <a:srcRect t="17904"/>
          <a:stretch/>
        </p:blipFill>
        <p:spPr>
          <a:xfrm>
            <a:off x="7953186" y="3350428"/>
            <a:ext cx="2702883" cy="1499304"/>
          </a:xfrm>
          <a:prstGeom prst="rect">
            <a:avLst/>
          </a:prstGeom>
        </p:spPr>
      </p:pic>
      <p:pic>
        <p:nvPicPr>
          <p:cNvPr id="18" name="Imagen 17">
            <a:extLst>
              <a:ext uri="{FF2B5EF4-FFF2-40B4-BE49-F238E27FC236}">
                <a16:creationId xmlns:a16="http://schemas.microsoft.com/office/drawing/2014/main" id="{D6AE5B09-FB63-4873-A7FD-5BF0B5139F2A}"/>
              </a:ext>
            </a:extLst>
          </p:cNvPr>
          <p:cNvPicPr>
            <a:picLocks noChangeAspect="1"/>
          </p:cNvPicPr>
          <p:nvPr/>
        </p:nvPicPr>
        <p:blipFill rotWithShape="1">
          <a:blip r:embed="rId11"/>
          <a:srcRect t="14997"/>
          <a:stretch/>
        </p:blipFill>
        <p:spPr>
          <a:xfrm>
            <a:off x="7953186" y="5058689"/>
            <a:ext cx="2711074" cy="1688830"/>
          </a:xfrm>
          <a:prstGeom prst="rect">
            <a:avLst/>
          </a:prstGeom>
        </p:spPr>
      </p:pic>
    </p:spTree>
    <p:extLst>
      <p:ext uri="{BB962C8B-B14F-4D97-AF65-F5344CB8AC3E}">
        <p14:creationId xmlns:p14="http://schemas.microsoft.com/office/powerpoint/2010/main" val="2043223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3845651" y="1655983"/>
            <a:ext cx="4801314" cy="1200329"/>
          </a:xfrm>
          <a:prstGeom prst="rect">
            <a:avLst/>
          </a:prstGeom>
          <a:noFill/>
        </p:spPr>
        <p:txBody>
          <a:bodyPr wrap="none" rtlCol="0">
            <a:spAutoFit/>
          </a:bodyPr>
          <a:lstStyle/>
          <a:p>
            <a:pPr algn="ctr"/>
            <a:r>
              <a:rPr lang="es-CO" sz="72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Integrantes</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flipV="1">
            <a:off x="4616128" y="3022541"/>
            <a:ext cx="2959743" cy="148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064812" y="3835459"/>
            <a:ext cx="4062376" cy="1200329"/>
          </a:xfrm>
          <a:prstGeom prst="rect">
            <a:avLst/>
          </a:prstGeom>
          <a:noFill/>
        </p:spPr>
        <p:txBody>
          <a:bodyPr wrap="square" rtlCol="0">
            <a:spAutoFit/>
          </a:bodyPr>
          <a:lstStyle/>
          <a:p>
            <a:pPr algn="ctr"/>
            <a:r>
              <a:rPr lang="es-MX" dirty="0">
                <a:solidFill>
                  <a:schemeClr val="bg1"/>
                </a:solidFill>
                <a:effectLst>
                  <a:outerShdw blurRad="38100" dist="38100" dir="2700000" algn="tl">
                    <a:srgbClr val="000000">
                      <a:alpha val="43137"/>
                    </a:srgbClr>
                  </a:outerShdw>
                </a:effectLst>
                <a:latin typeface="Georgia" panose="02040502050405020303" pitchFamily="18" charset="0"/>
              </a:rPr>
              <a:t>Mauricio Jose Urdaneta Lobatón</a:t>
            </a:r>
            <a:endParaRPr lang="es-CO" dirty="0">
              <a:solidFill>
                <a:schemeClr val="bg1"/>
              </a:solidFill>
              <a:effectLst>
                <a:outerShdw blurRad="38100" dist="38100" dir="2700000" algn="tl">
                  <a:srgbClr val="000000">
                    <a:alpha val="43137"/>
                  </a:srgbClr>
                </a:outerShdw>
              </a:effectLst>
              <a:latin typeface="Georgia" panose="02040502050405020303" pitchFamily="18" charset="0"/>
            </a:endParaRPr>
          </a:p>
          <a:p>
            <a:pPr algn="ctr"/>
            <a:r>
              <a:rPr lang="es-CO"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Freddy</a:t>
            </a:r>
            <a:r>
              <a:rPr lang="es-CO" dirty="0">
                <a:solidFill>
                  <a:schemeClr val="bg1"/>
                </a:solidFill>
                <a:effectLst>
                  <a:outerShdw blurRad="38100" dist="38100" dir="2700000" algn="tl">
                    <a:srgbClr val="000000">
                      <a:alpha val="43137"/>
                    </a:srgbClr>
                  </a:outerShdw>
                </a:effectLst>
                <a:latin typeface="Georgia" panose="02040502050405020303" pitchFamily="18" charset="0"/>
              </a:rPr>
              <a:t> Jose Carrillo Pumar</a:t>
            </a:r>
          </a:p>
          <a:p>
            <a:pPr algn="ctr"/>
            <a:r>
              <a:rPr lang="es-CO" dirty="0">
                <a:solidFill>
                  <a:schemeClr val="bg1"/>
                </a:solidFill>
                <a:effectLst>
                  <a:outerShdw blurRad="38100" dist="38100" dir="2700000" algn="tl">
                    <a:srgbClr val="000000">
                      <a:alpha val="43137"/>
                    </a:srgbClr>
                  </a:outerShdw>
                </a:effectLst>
                <a:latin typeface="Georgia" panose="02040502050405020303" pitchFamily="18" charset="0"/>
              </a:rPr>
              <a:t>María Luisa Fernanda López Bravo</a:t>
            </a:r>
          </a:p>
          <a:p>
            <a:pPr algn="ctr"/>
            <a:r>
              <a:rPr lang="es-CO" dirty="0">
                <a:solidFill>
                  <a:schemeClr val="bg1"/>
                </a:solidFill>
                <a:effectLst>
                  <a:outerShdw blurRad="38100" dist="38100" dir="2700000" algn="tl">
                    <a:srgbClr val="000000">
                      <a:alpha val="43137"/>
                    </a:srgbClr>
                  </a:outerShdw>
                </a:effectLst>
                <a:latin typeface="Georgia" panose="02040502050405020303" pitchFamily="18" charset="0"/>
              </a:rPr>
              <a:t>Daniel Esteban Galindo Patiño</a:t>
            </a:r>
          </a:p>
        </p:txBody>
      </p:sp>
      <p:sp>
        <p:nvSpPr>
          <p:cNvPr id="9" name="CuadroTexto 8">
            <a:extLst>
              <a:ext uri="{FF2B5EF4-FFF2-40B4-BE49-F238E27FC236}">
                <a16:creationId xmlns:a16="http://schemas.microsoft.com/office/drawing/2014/main" id="{2F385990-7F30-A8ED-0FEA-F8EAC01BD49D}"/>
              </a:ext>
            </a:extLst>
          </p:cNvPr>
          <p:cNvSpPr txBox="1"/>
          <p:nvPr/>
        </p:nvSpPr>
        <p:spPr>
          <a:xfrm>
            <a:off x="1219197" y="5873951"/>
            <a:ext cx="10054224" cy="830997"/>
          </a:xfrm>
          <a:prstGeom prst="rect">
            <a:avLst/>
          </a:prstGeom>
          <a:noFill/>
        </p:spPr>
        <p:txBody>
          <a:bodyPr wrap="square" rtlCol="0">
            <a:spAutoFit/>
          </a:bodyPr>
          <a:lstStyle/>
          <a:p>
            <a:pPr algn="ctr"/>
            <a:r>
              <a:rPr lang="es-ES" sz="1200" b="1" dirty="0">
                <a:solidFill>
                  <a:schemeClr val="bg1"/>
                </a:solidFill>
                <a:effectLst>
                  <a:outerShdw blurRad="38100" dist="38100" dir="2700000" algn="tl">
                    <a:srgbClr val="000000">
                      <a:alpha val="43137"/>
                    </a:srgbClr>
                  </a:outerShdw>
                </a:effectLst>
                <a:latin typeface="Georgia" panose="02040502050405020303" pitchFamily="18" charset="0"/>
              </a:rPr>
              <a:t>Servicio Nacional de Aprendizaje –SENA, Centro de Electricidad Electrónica y Telecomunicaciones</a:t>
            </a:r>
          </a:p>
          <a:p>
            <a:pPr algn="ctr"/>
            <a:r>
              <a:rPr lang="es-ES" sz="1200" b="1" dirty="0">
                <a:solidFill>
                  <a:schemeClr val="bg1"/>
                </a:solidFill>
                <a:effectLst>
                  <a:outerShdw blurRad="38100" dist="38100" dir="2700000" algn="tl">
                    <a:srgbClr val="000000">
                      <a:alpha val="43137"/>
                    </a:srgbClr>
                  </a:outerShdw>
                </a:effectLst>
                <a:latin typeface="Georgia" panose="02040502050405020303" pitchFamily="18" charset="0"/>
              </a:rPr>
              <a:t>Técnico en Programación de Software - TPS, Tercer-Trimestre</a:t>
            </a:r>
          </a:p>
          <a:p>
            <a:pPr algn="ctr"/>
            <a:r>
              <a:rPr lang="es-ES" sz="1200" b="1" dirty="0">
                <a:solidFill>
                  <a:schemeClr val="bg1"/>
                </a:solidFill>
                <a:effectLst>
                  <a:outerShdw blurRad="38100" dist="38100" dir="2700000" algn="tl">
                    <a:srgbClr val="000000">
                      <a:alpha val="43137"/>
                    </a:srgbClr>
                  </a:outerShdw>
                </a:effectLst>
                <a:latin typeface="Georgia" panose="02040502050405020303" pitchFamily="18" charset="0"/>
              </a:rPr>
              <a:t>Instructor José Omar Calderón </a:t>
            </a:r>
          </a:p>
          <a:p>
            <a:pPr algn="ctr"/>
            <a:r>
              <a:rPr lang="es-ES" sz="1200" b="1" dirty="0">
                <a:solidFill>
                  <a:schemeClr val="bg1"/>
                </a:solidFill>
                <a:effectLst>
                  <a:outerShdw blurRad="38100" dist="38100" dir="2700000" algn="tl">
                    <a:srgbClr val="000000">
                      <a:alpha val="43137"/>
                    </a:srgbClr>
                  </a:outerShdw>
                </a:effectLst>
                <a:latin typeface="Georgia" panose="02040502050405020303" pitchFamily="18" charset="0"/>
              </a:rPr>
              <a:t>Bogotá, 26 de junio de 2024</a:t>
            </a:r>
            <a:endParaRPr lang="es-CO" sz="1200" b="1" dirty="0">
              <a:solidFill>
                <a:schemeClr val="bg1"/>
              </a:solidFill>
              <a:effectLst>
                <a:outerShdw blurRad="38100" dist="38100" dir="2700000" algn="tl">
                  <a:srgbClr val="000000">
                    <a:alpha val="43137"/>
                  </a:srgbClr>
                </a:outerShdw>
              </a:effectLst>
              <a:latin typeface="Georgia" panose="02040502050405020303" pitchFamily="18" charset="0"/>
            </a:endParaRPr>
          </a:p>
        </p:txBody>
      </p:sp>
    </p:spTree>
    <p:extLst>
      <p:ext uri="{BB962C8B-B14F-4D97-AF65-F5344CB8AC3E}">
        <p14:creationId xmlns:p14="http://schemas.microsoft.com/office/powerpoint/2010/main" val="1620787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079242"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Requerimientos funcionales</a:t>
            </a:r>
            <a:endParaRPr lang="es-CO" sz="3600" b="1" dirty="0">
              <a:solidFill>
                <a:schemeClr val="bg1"/>
              </a:solidFill>
              <a:latin typeface="Arial" panose="020B0604020202020204" pitchFamily="34" charset="0"/>
              <a:cs typeface="Arial" panose="020B0604020202020204" pitchFamily="34" charset="0"/>
            </a:endParaRPr>
          </a:p>
        </p:txBody>
      </p:sp>
      <p:pic>
        <p:nvPicPr>
          <p:cNvPr id="19" name="Imagen 18">
            <a:extLst>
              <a:ext uri="{FF2B5EF4-FFF2-40B4-BE49-F238E27FC236}">
                <a16:creationId xmlns:a16="http://schemas.microsoft.com/office/drawing/2014/main" id="{6805E502-4DFA-4841-92AE-76D27F2863C0}"/>
              </a:ext>
            </a:extLst>
          </p:cNvPr>
          <p:cNvPicPr>
            <a:picLocks noChangeAspect="1"/>
          </p:cNvPicPr>
          <p:nvPr/>
        </p:nvPicPr>
        <p:blipFill rotWithShape="1">
          <a:blip r:embed="rId3"/>
          <a:srcRect t="15896"/>
          <a:stretch/>
        </p:blipFill>
        <p:spPr>
          <a:xfrm>
            <a:off x="2984502" y="2153089"/>
            <a:ext cx="2698555" cy="1670283"/>
          </a:xfrm>
          <a:prstGeom prst="rect">
            <a:avLst/>
          </a:prstGeom>
        </p:spPr>
      </p:pic>
      <p:pic>
        <p:nvPicPr>
          <p:cNvPr id="20" name="Imagen 19">
            <a:extLst>
              <a:ext uri="{FF2B5EF4-FFF2-40B4-BE49-F238E27FC236}">
                <a16:creationId xmlns:a16="http://schemas.microsoft.com/office/drawing/2014/main" id="{E546C777-4B8C-47D5-AC29-5080E2E428C4}"/>
              </a:ext>
            </a:extLst>
          </p:cNvPr>
          <p:cNvPicPr>
            <a:picLocks noChangeAspect="1"/>
          </p:cNvPicPr>
          <p:nvPr/>
        </p:nvPicPr>
        <p:blipFill>
          <a:blip r:embed="rId4"/>
          <a:stretch>
            <a:fillRect/>
          </a:stretch>
        </p:blipFill>
        <p:spPr>
          <a:xfrm>
            <a:off x="2984503" y="4540418"/>
            <a:ext cx="2698555" cy="1827839"/>
          </a:xfrm>
          <a:prstGeom prst="rect">
            <a:avLst/>
          </a:prstGeom>
        </p:spPr>
      </p:pic>
      <p:pic>
        <p:nvPicPr>
          <p:cNvPr id="21" name="Imagen 20">
            <a:extLst>
              <a:ext uri="{FF2B5EF4-FFF2-40B4-BE49-F238E27FC236}">
                <a16:creationId xmlns:a16="http://schemas.microsoft.com/office/drawing/2014/main" id="{C815C62B-65BB-4483-AE0A-63476E33E24F}"/>
              </a:ext>
            </a:extLst>
          </p:cNvPr>
          <p:cNvPicPr>
            <a:picLocks noChangeAspect="1"/>
          </p:cNvPicPr>
          <p:nvPr/>
        </p:nvPicPr>
        <p:blipFill>
          <a:blip r:embed="rId5"/>
          <a:stretch>
            <a:fillRect/>
          </a:stretch>
        </p:blipFill>
        <p:spPr>
          <a:xfrm>
            <a:off x="6508941" y="2153089"/>
            <a:ext cx="2698555" cy="1985603"/>
          </a:xfrm>
          <a:prstGeom prst="rect">
            <a:avLst/>
          </a:prstGeom>
        </p:spPr>
      </p:pic>
      <p:pic>
        <p:nvPicPr>
          <p:cNvPr id="3" name="Imagen 2">
            <a:extLst>
              <a:ext uri="{FF2B5EF4-FFF2-40B4-BE49-F238E27FC236}">
                <a16:creationId xmlns:a16="http://schemas.microsoft.com/office/drawing/2014/main" id="{1BD80A40-3288-4E90-8A3C-3512CAFA36E4}"/>
              </a:ext>
            </a:extLst>
          </p:cNvPr>
          <p:cNvPicPr>
            <a:picLocks noChangeAspect="1"/>
          </p:cNvPicPr>
          <p:nvPr/>
        </p:nvPicPr>
        <p:blipFill rotWithShape="1">
          <a:blip r:embed="rId6"/>
          <a:srcRect t="16931"/>
          <a:stretch/>
        </p:blipFill>
        <p:spPr>
          <a:xfrm>
            <a:off x="6508941" y="4849893"/>
            <a:ext cx="2698555" cy="1518364"/>
          </a:xfrm>
          <a:prstGeom prst="rect">
            <a:avLst/>
          </a:prstGeom>
        </p:spPr>
      </p:pic>
    </p:spTree>
    <p:extLst>
      <p:ext uri="{BB962C8B-B14F-4D97-AF65-F5344CB8AC3E}">
        <p14:creationId xmlns:p14="http://schemas.microsoft.com/office/powerpoint/2010/main" val="2479055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079242"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Requerimientos no funcionales</a:t>
            </a:r>
            <a:endParaRPr lang="es-CO" sz="3600" b="1" dirty="0">
              <a:solidFill>
                <a:schemeClr val="bg1"/>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318EB7A5-B103-40D3-809B-576BAB7F21E7}"/>
              </a:ext>
            </a:extLst>
          </p:cNvPr>
          <p:cNvPicPr>
            <a:picLocks noChangeAspect="1"/>
          </p:cNvPicPr>
          <p:nvPr/>
        </p:nvPicPr>
        <p:blipFill>
          <a:blip r:embed="rId3"/>
          <a:stretch>
            <a:fillRect/>
          </a:stretch>
        </p:blipFill>
        <p:spPr>
          <a:xfrm>
            <a:off x="351623" y="2011065"/>
            <a:ext cx="5744377" cy="4258269"/>
          </a:xfrm>
          <a:prstGeom prst="rect">
            <a:avLst/>
          </a:prstGeom>
        </p:spPr>
      </p:pic>
      <p:pic>
        <p:nvPicPr>
          <p:cNvPr id="4" name="Imagen 3">
            <a:extLst>
              <a:ext uri="{FF2B5EF4-FFF2-40B4-BE49-F238E27FC236}">
                <a16:creationId xmlns:a16="http://schemas.microsoft.com/office/drawing/2014/main" id="{EE88538B-E587-4084-8E32-C866517EADC5}"/>
              </a:ext>
            </a:extLst>
          </p:cNvPr>
          <p:cNvPicPr>
            <a:picLocks noChangeAspect="1"/>
          </p:cNvPicPr>
          <p:nvPr/>
        </p:nvPicPr>
        <p:blipFill>
          <a:blip r:embed="rId4"/>
          <a:stretch>
            <a:fillRect/>
          </a:stretch>
        </p:blipFill>
        <p:spPr>
          <a:xfrm>
            <a:off x="6110289" y="1984561"/>
            <a:ext cx="5730088" cy="4097012"/>
          </a:xfrm>
          <a:prstGeom prst="rect">
            <a:avLst/>
          </a:prstGeom>
        </p:spPr>
      </p:pic>
    </p:spTree>
    <p:extLst>
      <p:ext uri="{BB962C8B-B14F-4D97-AF65-F5344CB8AC3E}">
        <p14:creationId xmlns:p14="http://schemas.microsoft.com/office/powerpoint/2010/main" val="1416745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079242"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Requerimientos no funcionales</a:t>
            </a:r>
            <a:endParaRPr lang="es-CO" sz="3600" b="1" dirty="0">
              <a:solidFill>
                <a:schemeClr val="bg1"/>
              </a:solidFill>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57A1FCA1-5DA9-4620-AB48-F4664B5F4078}"/>
              </a:ext>
            </a:extLst>
          </p:cNvPr>
          <p:cNvPicPr>
            <a:picLocks noChangeAspect="1"/>
          </p:cNvPicPr>
          <p:nvPr/>
        </p:nvPicPr>
        <p:blipFill>
          <a:blip r:embed="rId3"/>
          <a:stretch>
            <a:fillRect/>
          </a:stretch>
        </p:blipFill>
        <p:spPr>
          <a:xfrm>
            <a:off x="405056" y="1641267"/>
            <a:ext cx="5677692" cy="4953691"/>
          </a:xfrm>
          <a:prstGeom prst="rect">
            <a:avLst/>
          </a:prstGeom>
        </p:spPr>
      </p:pic>
      <p:pic>
        <p:nvPicPr>
          <p:cNvPr id="6" name="Imagen 5">
            <a:extLst>
              <a:ext uri="{FF2B5EF4-FFF2-40B4-BE49-F238E27FC236}">
                <a16:creationId xmlns:a16="http://schemas.microsoft.com/office/drawing/2014/main" id="{432C0EE3-EF70-4E26-9798-FE724F913858}"/>
              </a:ext>
            </a:extLst>
          </p:cNvPr>
          <p:cNvPicPr>
            <a:picLocks noChangeAspect="1"/>
          </p:cNvPicPr>
          <p:nvPr/>
        </p:nvPicPr>
        <p:blipFill>
          <a:blip r:embed="rId4"/>
          <a:stretch>
            <a:fillRect/>
          </a:stretch>
        </p:blipFill>
        <p:spPr>
          <a:xfrm>
            <a:off x="6135756" y="1660266"/>
            <a:ext cx="5677692" cy="4229690"/>
          </a:xfrm>
          <a:prstGeom prst="rect">
            <a:avLst/>
          </a:prstGeom>
        </p:spPr>
      </p:pic>
    </p:spTree>
    <p:extLst>
      <p:ext uri="{BB962C8B-B14F-4D97-AF65-F5344CB8AC3E}">
        <p14:creationId xmlns:p14="http://schemas.microsoft.com/office/powerpoint/2010/main" val="2067499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Diagrama Casos de uso y Wiframes</a:t>
            </a:r>
            <a:endParaRPr lang="es-CO" sz="3600" b="1" dirty="0">
              <a:solidFill>
                <a:schemeClr val="bg1"/>
              </a:solidFill>
              <a:latin typeface="Arial" panose="020B0604020202020204" pitchFamily="34" charset="0"/>
              <a:cs typeface="Arial" panose="020B0604020202020204" pitchFamily="34" charset="0"/>
            </a:endParaRPr>
          </a:p>
        </p:txBody>
      </p:sp>
      <p:pic>
        <p:nvPicPr>
          <p:cNvPr id="5" name="Imagen 4">
            <a:hlinkClick r:id="rId3"/>
            <a:extLst>
              <a:ext uri="{FF2B5EF4-FFF2-40B4-BE49-F238E27FC236}">
                <a16:creationId xmlns:a16="http://schemas.microsoft.com/office/drawing/2014/main" id="{A1A6BB22-4D25-4C2B-BB5F-C2D0A7F3637B}"/>
              </a:ext>
            </a:extLst>
          </p:cNvPr>
          <p:cNvPicPr>
            <a:picLocks noChangeAspect="1"/>
          </p:cNvPicPr>
          <p:nvPr/>
        </p:nvPicPr>
        <p:blipFill>
          <a:blip r:embed="rId4"/>
          <a:stretch>
            <a:fillRect/>
          </a:stretch>
        </p:blipFill>
        <p:spPr>
          <a:xfrm>
            <a:off x="1795607" y="1477678"/>
            <a:ext cx="8600786" cy="5367070"/>
          </a:xfrm>
          <a:prstGeom prst="rect">
            <a:avLst/>
          </a:prstGeom>
        </p:spPr>
      </p:pic>
    </p:spTree>
    <p:extLst>
      <p:ext uri="{BB962C8B-B14F-4D97-AF65-F5344CB8AC3E}">
        <p14:creationId xmlns:p14="http://schemas.microsoft.com/office/powerpoint/2010/main" val="4139175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600" b="1" dirty="0">
                <a:solidFill>
                  <a:schemeClr val="bg1"/>
                </a:solidFill>
                <a:latin typeface="Arial" panose="020B0604020202020204" pitchFamily="34" charset="0"/>
                <a:cs typeface="Arial" panose="020B0604020202020204" pitchFamily="34" charset="0"/>
              </a:rPr>
              <a:t>Objetivo general</a:t>
            </a:r>
            <a:endParaRPr lang="es-CO" sz="3600" b="1" dirty="0">
              <a:solidFill>
                <a:schemeClr val="bg1"/>
              </a:solidFill>
              <a:latin typeface="Arial" panose="020B0604020202020204" pitchFamily="34" charset="0"/>
              <a:cs typeface="Arial" panose="020B0604020202020204" pitchFamily="34" charset="0"/>
            </a:endParaRPr>
          </a:p>
        </p:txBody>
      </p:sp>
      <p:sp>
        <p:nvSpPr>
          <p:cNvPr id="26" name="CuadroTexto 25">
            <a:extLst>
              <a:ext uri="{FF2B5EF4-FFF2-40B4-BE49-F238E27FC236}">
                <a16:creationId xmlns:a16="http://schemas.microsoft.com/office/drawing/2014/main" id="{AE729445-EE1C-4DD3-91A3-F7880B56089B}"/>
              </a:ext>
            </a:extLst>
          </p:cNvPr>
          <p:cNvSpPr txBox="1"/>
          <p:nvPr/>
        </p:nvSpPr>
        <p:spPr>
          <a:xfrm>
            <a:off x="1214259" y="2580861"/>
            <a:ext cx="9757577" cy="2862322"/>
          </a:xfrm>
          <a:prstGeom prst="rect">
            <a:avLst/>
          </a:prstGeom>
          <a:noFill/>
        </p:spPr>
        <p:txBody>
          <a:bodyPr wrap="square">
            <a:spAutoFit/>
          </a:bodyPr>
          <a:lstStyle/>
          <a:p>
            <a:pPr marL="457200" indent="-457200" algn="just">
              <a:buFont typeface="Arial" panose="020B0604020202020204" pitchFamily="34" charset="0"/>
              <a:buChar char="•"/>
            </a:pPr>
            <a:r>
              <a:rPr lang="es-MX" sz="3600" dirty="0"/>
              <a:t>Elaborar un sistema que permita monitorear y registrar el ingreso y salida de equipos de computo garantizando la seguridad y la confiabilidad de la información suministrada por el personal de vigilancia.</a:t>
            </a:r>
            <a:endParaRPr lang="es-CO"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3109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600" b="1" dirty="0">
                <a:solidFill>
                  <a:schemeClr val="bg1"/>
                </a:solidFill>
                <a:latin typeface="Arial" panose="020B0604020202020204" pitchFamily="34" charset="0"/>
                <a:cs typeface="Arial" panose="020B0604020202020204" pitchFamily="34" charset="0"/>
              </a:rPr>
              <a:t>Objetivos especificos</a:t>
            </a:r>
            <a:endParaRPr lang="es-CO" sz="3600" b="1" dirty="0">
              <a:solidFill>
                <a:schemeClr val="bg1"/>
              </a:solidFill>
              <a:latin typeface="Arial" panose="020B0604020202020204" pitchFamily="34" charset="0"/>
              <a:cs typeface="Arial" panose="020B0604020202020204" pitchFamily="34" charset="0"/>
            </a:endParaRPr>
          </a:p>
        </p:txBody>
      </p:sp>
      <p:sp>
        <p:nvSpPr>
          <p:cNvPr id="26" name="CuadroTexto 25">
            <a:extLst>
              <a:ext uri="{FF2B5EF4-FFF2-40B4-BE49-F238E27FC236}">
                <a16:creationId xmlns:a16="http://schemas.microsoft.com/office/drawing/2014/main" id="{AE729445-EE1C-4DD3-91A3-F7880B56089B}"/>
              </a:ext>
            </a:extLst>
          </p:cNvPr>
          <p:cNvSpPr txBox="1"/>
          <p:nvPr/>
        </p:nvSpPr>
        <p:spPr>
          <a:xfrm>
            <a:off x="1324705" y="1762403"/>
            <a:ext cx="9542590" cy="3477875"/>
          </a:xfrm>
          <a:prstGeom prst="rect">
            <a:avLst/>
          </a:prstGeom>
          <a:noFill/>
        </p:spPr>
        <p:txBody>
          <a:bodyPr wrap="square">
            <a:spAutoFit/>
          </a:bodyPr>
          <a:lstStyle/>
          <a:p>
            <a:pPr algn="just"/>
            <a:r>
              <a:rPr lang="es-MX" sz="2200" b="1" dirty="0">
                <a:latin typeface="Arial" panose="020B0604020202020204" pitchFamily="34" charset="0"/>
                <a:cs typeface="Arial" panose="020B0604020202020204" pitchFamily="34" charset="0"/>
              </a:rPr>
              <a:t>1. </a:t>
            </a:r>
            <a:r>
              <a:rPr lang="es-MX" sz="2200" dirty="0">
                <a:latin typeface="Arial" panose="020B0604020202020204" pitchFamily="34" charset="0"/>
                <a:cs typeface="Arial" panose="020B0604020202020204" pitchFamily="34" charset="0"/>
              </a:rPr>
              <a:t>Permitir el registro de los equipos de computo haciendo uso de los siguientes datos: (Serial, responsable, hora de ingreso y hora de salida).</a:t>
            </a:r>
          </a:p>
          <a:p>
            <a:pPr algn="just"/>
            <a:endParaRPr lang="es-MX" sz="2200" dirty="0">
              <a:latin typeface="Arial" panose="020B0604020202020204" pitchFamily="34" charset="0"/>
              <a:cs typeface="Arial" panose="020B0604020202020204" pitchFamily="34" charset="0"/>
            </a:endParaRPr>
          </a:p>
          <a:p>
            <a:pPr algn="just"/>
            <a:r>
              <a:rPr lang="es-MX" sz="2200" b="1" dirty="0">
                <a:latin typeface="Arial" panose="020B0604020202020204" pitchFamily="34" charset="0"/>
                <a:cs typeface="Arial" panose="020B0604020202020204" pitchFamily="34" charset="0"/>
              </a:rPr>
              <a:t>2. </a:t>
            </a:r>
            <a:r>
              <a:rPr lang="es-MX" sz="2200" dirty="0">
                <a:latin typeface="Arial" panose="020B0604020202020204" pitchFamily="34" charset="0"/>
                <a:cs typeface="Arial" panose="020B0604020202020204" pitchFamily="34" charset="0"/>
              </a:rPr>
              <a:t>Revisar la información de los equipos suministrados para asegurarse que no hayan errores o inconsistencias dentro del sistema.</a:t>
            </a:r>
          </a:p>
          <a:p>
            <a:pPr marL="342900" indent="-342900" algn="just">
              <a:buFont typeface="+mj-lt"/>
              <a:buAutoNum type="arabicPeriod"/>
            </a:pPr>
            <a:endParaRPr lang="es-MX" sz="2200" dirty="0">
              <a:latin typeface="Arial" panose="020B0604020202020204" pitchFamily="34" charset="0"/>
              <a:cs typeface="Arial" panose="020B0604020202020204" pitchFamily="34" charset="0"/>
            </a:endParaRPr>
          </a:p>
          <a:p>
            <a:pPr algn="just"/>
            <a:r>
              <a:rPr lang="es-MX" sz="2200" b="1" dirty="0">
                <a:latin typeface="Arial" panose="020B0604020202020204" pitchFamily="34" charset="0"/>
                <a:cs typeface="Arial" panose="020B0604020202020204" pitchFamily="34" charset="0"/>
              </a:rPr>
              <a:t>3. </a:t>
            </a:r>
            <a:r>
              <a:rPr lang="es-MX" sz="2200" dirty="0">
                <a:latin typeface="Arial" panose="020B0604020202020204" pitchFamily="34" charset="0"/>
                <a:cs typeface="Arial" panose="020B0604020202020204" pitchFamily="34" charset="0"/>
              </a:rPr>
              <a:t>Generar un informe cada 8 horas para llevar un control y hacer auditorías del sistema.</a:t>
            </a:r>
          </a:p>
          <a:p>
            <a:pPr marL="342900" indent="-342900" algn="just">
              <a:buFont typeface="+mj-lt"/>
              <a:buAutoNum type="arabicPeriod"/>
            </a:pPr>
            <a:endParaRPr lang="es-MX" sz="2200" dirty="0">
              <a:latin typeface="Arial" panose="020B0604020202020204" pitchFamily="34" charset="0"/>
              <a:cs typeface="Arial" panose="020B0604020202020204" pitchFamily="34" charset="0"/>
            </a:endParaRPr>
          </a:p>
          <a:p>
            <a:pPr algn="just"/>
            <a:r>
              <a:rPr lang="es-MX" sz="2200" b="1" dirty="0">
                <a:latin typeface="Arial" panose="020B0604020202020204" pitchFamily="34" charset="0"/>
                <a:cs typeface="Arial" panose="020B0604020202020204" pitchFamily="34" charset="0"/>
              </a:rPr>
              <a:t>4. </a:t>
            </a:r>
            <a:r>
              <a:rPr lang="es-MX" sz="2200" dirty="0">
                <a:latin typeface="Arial" panose="020B0604020202020204" pitchFamily="34" charset="0"/>
                <a:cs typeface="Arial" panose="020B0604020202020204" pitchFamily="34" charset="0"/>
              </a:rPr>
              <a:t>Emitir alertas en caso de irregularidades dentro del sistema</a:t>
            </a:r>
            <a:r>
              <a:rPr lang="es-MX" sz="2200" dirty="0"/>
              <a:t>.</a:t>
            </a:r>
          </a:p>
        </p:txBody>
      </p:sp>
    </p:spTree>
    <p:extLst>
      <p:ext uri="{BB962C8B-B14F-4D97-AF65-F5344CB8AC3E}">
        <p14:creationId xmlns:p14="http://schemas.microsoft.com/office/powerpoint/2010/main" val="2719909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ES" sz="3600" b="1" dirty="0">
                <a:solidFill>
                  <a:schemeClr val="bg1"/>
                </a:solidFill>
                <a:latin typeface="Arial" panose="020B0604020202020204" pitchFamily="34" charset="0"/>
                <a:cs typeface="Arial" panose="020B0604020202020204" pitchFamily="34" charset="0"/>
              </a:rPr>
              <a:t>Planteamiento del problema </a:t>
            </a:r>
            <a:endParaRPr lang="es-CO" sz="3600" b="1" dirty="0">
              <a:solidFill>
                <a:schemeClr val="bg1"/>
              </a:solidFill>
              <a:latin typeface="Arial" panose="020B0604020202020204" pitchFamily="34" charset="0"/>
              <a:cs typeface="Arial" panose="020B0604020202020204" pitchFamily="34" charset="0"/>
            </a:endParaRPr>
          </a:p>
        </p:txBody>
      </p:sp>
      <p:sp>
        <p:nvSpPr>
          <p:cNvPr id="7" name="CuadroTexto 6"/>
          <p:cNvSpPr txBox="1"/>
          <p:nvPr/>
        </p:nvSpPr>
        <p:spPr>
          <a:xfrm>
            <a:off x="1077307" y="1643133"/>
            <a:ext cx="10037386" cy="5324535"/>
          </a:xfrm>
          <a:prstGeom prst="rect">
            <a:avLst/>
          </a:prstGeom>
          <a:noFill/>
        </p:spPr>
        <p:txBody>
          <a:bodyPr wrap="square" rtlCol="0">
            <a:spAutoFit/>
          </a:bodyPr>
          <a:lstStyle/>
          <a:p>
            <a:pPr algn="just"/>
            <a:r>
              <a:rPr lang="es-MX" sz="2000" dirty="0">
                <a:latin typeface="Arial" panose="020B0604020202020204" pitchFamily="34" charset="0"/>
                <a:cs typeface="Arial" panose="020B0604020202020204" pitchFamily="34" charset="0"/>
              </a:rPr>
              <a:t>En la sede educativa Sena del complejo Quiriguá, los funcionarios de seguridad son los responsables de llevar un registro manual de todos los equipos que entran y salen del complejo, esto hace que el sea más lento, más propenso a errores y por consiguiente, menos confiable.</a:t>
            </a:r>
          </a:p>
          <a:p>
            <a:pPr algn="just"/>
            <a:r>
              <a:rPr lang="es-MX" sz="2000" dirty="0">
                <a:latin typeface="Arial" panose="020B0604020202020204" pitchFamily="34" charset="0"/>
                <a:cs typeface="Arial" panose="020B0604020202020204" pitchFamily="34" charset="0"/>
              </a:rPr>
              <a:t> </a:t>
            </a:r>
          </a:p>
          <a:p>
            <a:pPr algn="just"/>
            <a:r>
              <a:rPr lang="es-MX" sz="2000" dirty="0">
                <a:latin typeface="Arial" panose="020B0604020202020204" pitchFamily="34" charset="0"/>
                <a:cs typeface="Arial" panose="020B0604020202020204" pitchFamily="34" charset="0"/>
              </a:rPr>
              <a:t>Entre las dificultades mas frecuentes tenemos, la posibilidad de que un equipo salga sin haber sido registrado como ingresado. Que un equipo salga por una persona distinta a la cual lo ingresó; que se intente registrar dos veces la entrada de un mismo equipo del que no haya sido registrada su salida y por último también ralentiza el proceso de registro y autorización de ingreso.</a:t>
            </a:r>
          </a:p>
          <a:p>
            <a:pPr algn="just"/>
            <a:br>
              <a:rPr lang="es-MX" sz="2000" dirty="0">
                <a:latin typeface="Arial" panose="020B0604020202020204" pitchFamily="34" charset="0"/>
                <a:cs typeface="Arial" panose="020B0604020202020204" pitchFamily="34" charset="0"/>
              </a:rPr>
            </a:br>
            <a:r>
              <a:rPr lang="es-MX" sz="2000" dirty="0">
                <a:latin typeface="Arial" panose="020B0604020202020204" pitchFamily="34" charset="0"/>
                <a:cs typeface="Arial" panose="020B0604020202020204" pitchFamily="34" charset="0"/>
              </a:rPr>
              <a:t>Para este problema es necesario implementar un sistema digital con sistema de RFID que garantice un control mas confiable, seguro y ágil del movimiento de equipos facilitando la labor de los equipos de seguridad y reduciendo la posibilidad de errores e inconsistencias en los registros, el 50% de los funcionarios encuestados coinciden en que el uso de un sistema digital agilizaría el manejo y control sobre estos procesos.</a:t>
            </a:r>
          </a:p>
          <a:p>
            <a:pPr algn="just"/>
            <a:endParaRPr lang="es-MX"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5288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Pregunta problema</a:t>
            </a:r>
            <a:endParaRPr lang="es-CO" sz="3600" b="1" dirty="0">
              <a:solidFill>
                <a:schemeClr val="bg1"/>
              </a:solidFill>
              <a:latin typeface="Arial" panose="020B0604020202020204" pitchFamily="34" charset="0"/>
              <a:cs typeface="Arial" panose="020B0604020202020204" pitchFamily="34" charset="0"/>
            </a:endParaRPr>
          </a:p>
        </p:txBody>
      </p:sp>
      <p:sp>
        <p:nvSpPr>
          <p:cNvPr id="7" name="CuadroTexto 6"/>
          <p:cNvSpPr txBox="1"/>
          <p:nvPr/>
        </p:nvSpPr>
        <p:spPr>
          <a:xfrm>
            <a:off x="1203203" y="3137452"/>
            <a:ext cx="9785594" cy="1569660"/>
          </a:xfrm>
          <a:prstGeom prst="rect">
            <a:avLst/>
          </a:prstGeom>
          <a:noFill/>
        </p:spPr>
        <p:txBody>
          <a:bodyPr wrap="square" rtlCol="0">
            <a:spAutoFit/>
          </a:bodyPr>
          <a:lstStyle/>
          <a:p>
            <a:pPr algn="just"/>
            <a:r>
              <a:rPr lang="es-MX" sz="3200" dirty="0">
                <a:latin typeface="Arial" panose="020B0604020202020204" pitchFamily="34" charset="0"/>
                <a:cs typeface="Arial" panose="020B0604020202020204" pitchFamily="34" charset="0"/>
              </a:rPr>
              <a:t>¿Cómo podrías centralizar la información para llevar un control mas eficiente y veraz de los equipos de cómputo?</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5200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Alcance</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DBC23F5B-4B56-4786-8B61-ACE5329C81F0}"/>
              </a:ext>
            </a:extLst>
          </p:cNvPr>
          <p:cNvSpPr txBox="1"/>
          <p:nvPr/>
        </p:nvSpPr>
        <p:spPr>
          <a:xfrm>
            <a:off x="538653" y="1644453"/>
            <a:ext cx="11114693" cy="5016758"/>
          </a:xfrm>
          <a:prstGeom prst="rect">
            <a:avLst/>
          </a:prstGeom>
          <a:noFill/>
        </p:spPr>
        <p:txBody>
          <a:bodyPr wrap="square" rtlCol="0">
            <a:spAutoFit/>
          </a:bodyPr>
          <a:lstStyle/>
          <a:p>
            <a:pPr algn="just"/>
            <a:r>
              <a:rPr lang="es-MX" sz="1600" dirty="0">
                <a:latin typeface="Arial" panose="020B0604020202020204" pitchFamily="34" charset="0"/>
                <a:cs typeface="Arial" panose="020B0604020202020204" pitchFamily="34" charset="0"/>
              </a:rPr>
              <a:t>El proyecto se centrará en el desarrollo de un aplicativo web simple que permitirá a los funcionarios de seguridad del complejo sede Quiriguá registrar la información de los equipos que entran y salen de la institución. Las funcionalidades clave serán:</a:t>
            </a:r>
          </a:p>
          <a:p>
            <a:pPr algn="just"/>
            <a:endParaRPr lang="es-MX" sz="1600" dirty="0">
              <a:latin typeface="Arial" panose="020B0604020202020204" pitchFamily="34" charset="0"/>
              <a:cs typeface="Arial" panose="020B0604020202020204" pitchFamily="34" charset="0"/>
            </a:endParaRPr>
          </a:p>
          <a:p>
            <a:pPr algn="just"/>
            <a:r>
              <a:rPr lang="es-MX" sz="1600" b="1" dirty="0">
                <a:latin typeface="Arial" panose="020B0604020202020204" pitchFamily="34" charset="0"/>
                <a:cs typeface="Arial" panose="020B0604020202020204" pitchFamily="34" charset="0"/>
              </a:rPr>
              <a:t>Registro de ingreso: </a:t>
            </a:r>
            <a:r>
              <a:rPr lang="es-MX" sz="1600" dirty="0">
                <a:latin typeface="Arial" panose="020B0604020202020204" pitchFamily="34" charset="0"/>
                <a:cs typeface="Arial" panose="020B0604020202020204" pitchFamily="34" charset="0"/>
              </a:rPr>
              <a:t>El funcionario podrá crear un nuevo registro cuando un equipo de cómputo ingrese a la institución. Se capturarán datos como: Tipo de equipo, marca, numero de serie del equipo/serial, nombres, tipo y numero de identificación, fecha y hora de ingreso</a:t>
            </a:r>
          </a:p>
          <a:p>
            <a:pPr algn="just"/>
            <a:endParaRPr lang="es-MX" sz="1600" dirty="0">
              <a:latin typeface="Arial" panose="020B0604020202020204" pitchFamily="34" charset="0"/>
              <a:cs typeface="Arial" panose="020B0604020202020204" pitchFamily="34" charset="0"/>
            </a:endParaRPr>
          </a:p>
          <a:p>
            <a:pPr algn="just"/>
            <a:r>
              <a:rPr lang="es-MX" sz="1600" b="1" dirty="0">
                <a:latin typeface="Arial" panose="020B0604020202020204" pitchFamily="34" charset="0"/>
                <a:cs typeface="Arial" panose="020B0604020202020204" pitchFamily="34" charset="0"/>
              </a:rPr>
              <a:t>Registro de salida: </a:t>
            </a:r>
            <a:r>
              <a:rPr lang="es-MX" sz="1600" dirty="0">
                <a:latin typeface="Arial" panose="020B0604020202020204" pitchFamily="34" charset="0"/>
                <a:cs typeface="Arial" panose="020B0604020202020204" pitchFamily="34" charset="0"/>
              </a:rPr>
              <a:t>Los funcionarios podrá buscar un registro existente para marcar la salida del equipo, registrando la fecha y hora de la salida</a:t>
            </a:r>
          </a:p>
          <a:p>
            <a:pPr algn="just"/>
            <a:endParaRPr lang="es-MX" sz="1600" b="1" dirty="0">
              <a:latin typeface="Arial" panose="020B0604020202020204" pitchFamily="34" charset="0"/>
              <a:cs typeface="Arial" panose="020B0604020202020204" pitchFamily="34" charset="0"/>
            </a:endParaRPr>
          </a:p>
          <a:p>
            <a:pPr algn="just"/>
            <a:r>
              <a:rPr lang="es-MX" sz="1600" b="1" dirty="0">
                <a:latin typeface="Arial" panose="020B0604020202020204" pitchFamily="34" charset="0"/>
                <a:cs typeface="Arial" panose="020B0604020202020204" pitchFamily="34" charset="0"/>
              </a:rPr>
              <a:t>Consulta y búsqueda: </a:t>
            </a:r>
            <a:r>
              <a:rPr lang="es-MX" sz="1600" dirty="0">
                <a:latin typeface="Arial" panose="020B0604020202020204" pitchFamily="34" charset="0"/>
                <a:cs typeface="Arial" panose="020B0604020202020204" pitchFamily="34" charset="0"/>
              </a:rPr>
              <a:t>El sistema permitirá a los funcionarios buscar registros de equipos por diferentes criterios, como numero de serie, nombre del propietario o fecha, facilitando la auditoria y el seguimiento</a:t>
            </a:r>
          </a:p>
          <a:p>
            <a:pPr algn="just"/>
            <a:endParaRPr lang="es-MX" sz="1600" b="1" dirty="0">
              <a:latin typeface="Arial" panose="020B0604020202020204" pitchFamily="34" charset="0"/>
              <a:cs typeface="Arial" panose="020B0604020202020204" pitchFamily="34" charset="0"/>
            </a:endParaRPr>
          </a:p>
          <a:p>
            <a:pPr algn="just"/>
            <a:r>
              <a:rPr lang="es-MX" sz="1600" b="1" dirty="0">
                <a:latin typeface="Arial" panose="020B0604020202020204" pitchFamily="34" charset="0"/>
                <a:cs typeface="Arial" panose="020B0604020202020204" pitchFamily="34" charset="0"/>
              </a:rPr>
              <a:t>Generación de reportes: </a:t>
            </a:r>
            <a:r>
              <a:rPr lang="es-MX" sz="1600" dirty="0">
                <a:latin typeface="Arial" panose="020B0604020202020204" pitchFamily="34" charset="0"/>
                <a:cs typeface="Arial" panose="020B0604020202020204" pitchFamily="34" charset="0"/>
              </a:rPr>
              <a:t>El sistema generará reportes básicos que permitan visualizar el flujo de equipos en un periodo de tiempo determinado, ayudando a la institución a tener un mejor control</a:t>
            </a:r>
            <a:endParaRPr lang="es-MX" sz="1600" b="1" dirty="0">
              <a:latin typeface="Arial" panose="020B0604020202020204" pitchFamily="34" charset="0"/>
              <a:cs typeface="Arial" panose="020B0604020202020204" pitchFamily="34" charset="0"/>
            </a:endParaRPr>
          </a:p>
          <a:p>
            <a:pPr algn="just"/>
            <a:endParaRPr lang="es-MX" sz="1600" b="1" dirty="0">
              <a:latin typeface="Arial" panose="020B0604020202020204" pitchFamily="34" charset="0"/>
              <a:cs typeface="Arial" panose="020B0604020202020204" pitchFamily="34" charset="0"/>
            </a:endParaRPr>
          </a:p>
          <a:p>
            <a:pPr algn="just"/>
            <a:r>
              <a:rPr lang="es-MX" sz="1600" b="1" dirty="0">
                <a:latin typeface="Arial" panose="020B0604020202020204" pitchFamily="34" charset="0"/>
                <a:cs typeface="Arial" panose="020B0604020202020204" pitchFamily="34" charset="0"/>
              </a:rPr>
              <a:t>Gestión de personal:</a:t>
            </a:r>
            <a:r>
              <a:rPr lang="es-MX" sz="1600" dirty="0">
                <a:latin typeface="Arial" panose="020B0604020202020204" pitchFamily="34" charset="0"/>
                <a:cs typeface="Arial" panose="020B0604020202020204" pitchFamily="34" charset="0"/>
              </a:rPr>
              <a:t> El aplicativo tendrá funcionalidades de gestión de los celadores. Esto es fundamental en caso de que surja cualquier incidente o anomalía con un equipo, ya que permite identificar rápidamente a la persona responsable de ese registro en un momento específico.</a:t>
            </a:r>
            <a:endParaRPr lang="es-MX"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6475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Alcance</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DBC23F5B-4B56-4786-8B61-ACE5329C81F0}"/>
              </a:ext>
            </a:extLst>
          </p:cNvPr>
          <p:cNvSpPr txBox="1"/>
          <p:nvPr/>
        </p:nvSpPr>
        <p:spPr>
          <a:xfrm>
            <a:off x="988257" y="1689697"/>
            <a:ext cx="10215485" cy="5016758"/>
          </a:xfrm>
          <a:prstGeom prst="rect">
            <a:avLst/>
          </a:prstGeom>
          <a:noFill/>
        </p:spPr>
        <p:txBody>
          <a:bodyPr wrap="square" rtlCol="0">
            <a:spAutoFit/>
          </a:bodyPr>
          <a:lstStyle/>
          <a:p>
            <a:pPr marL="285750" indent="-285750" algn="just">
              <a:buFont typeface="Arial" panose="020B0604020202020204" pitchFamily="34" charset="0"/>
              <a:buChar char="•"/>
            </a:pPr>
            <a:r>
              <a:rPr lang="es-MX" sz="1600" b="1" dirty="0">
                <a:latin typeface="Arial" panose="020B0604020202020204" pitchFamily="34" charset="0"/>
                <a:cs typeface="Arial" panose="020B0604020202020204" pitchFamily="34" charset="0"/>
              </a:rPr>
              <a:t>Alcance fuera del proyecto: </a:t>
            </a:r>
            <a:r>
              <a:rPr lang="es-MX" sz="1600" dirty="0">
                <a:latin typeface="Arial" panose="020B0604020202020204" pitchFamily="34" charset="0"/>
                <a:cs typeface="Arial" panose="020B0604020202020204" pitchFamily="34" charset="0"/>
              </a:rPr>
              <a:t>Para garantizar un enfoque claro el proyecto no cubrirá:</a:t>
            </a:r>
          </a:p>
          <a:p>
            <a:pPr algn="just"/>
            <a:endParaRPr lang="es-MX" sz="1600" dirty="0">
              <a:latin typeface="Arial" panose="020B0604020202020204" pitchFamily="34" charset="0"/>
              <a:cs typeface="Arial" panose="020B0604020202020204" pitchFamily="34" charset="0"/>
            </a:endParaRPr>
          </a:p>
          <a:p>
            <a:pPr marL="285750" indent="-285750" algn="just">
              <a:buFontTx/>
              <a:buChar char="-"/>
            </a:pPr>
            <a:r>
              <a:rPr lang="es-MX" sz="1600" dirty="0">
                <a:latin typeface="Arial" panose="020B0604020202020204" pitchFamily="34" charset="0"/>
                <a:cs typeface="Arial" panose="020B0604020202020204" pitchFamily="34" charset="0"/>
              </a:rPr>
              <a:t>Proceso de prestamos de equipos.</a:t>
            </a:r>
          </a:p>
          <a:p>
            <a:pPr marL="285750" indent="-285750" algn="just">
              <a:buFontTx/>
              <a:buChar char="-"/>
            </a:pPr>
            <a:r>
              <a:rPr lang="es-MX" sz="1600" dirty="0">
                <a:latin typeface="Arial" panose="020B0604020202020204" pitchFamily="34" charset="0"/>
                <a:cs typeface="Arial" panose="020B0604020202020204" pitchFamily="34" charset="0"/>
              </a:rPr>
              <a:t>Inventario general de equipos.</a:t>
            </a:r>
          </a:p>
          <a:p>
            <a:pPr marL="285750" indent="-285750" algn="just">
              <a:buFontTx/>
              <a:buChar char="-"/>
            </a:pPr>
            <a:r>
              <a:rPr lang="es-MX" sz="1600" dirty="0">
                <a:latin typeface="Arial" panose="020B0604020202020204" pitchFamily="34" charset="0"/>
                <a:cs typeface="Arial" panose="020B0604020202020204" pitchFamily="34" charset="0"/>
              </a:rPr>
              <a:t>Integración con otros sistemas.</a:t>
            </a:r>
          </a:p>
          <a:p>
            <a:pPr marL="285750" indent="-285750" algn="just">
              <a:buFontTx/>
              <a:buChar char="-"/>
            </a:pPr>
            <a:endParaRPr lang="es-MX" sz="16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MX" sz="1600" b="1" dirty="0">
                <a:latin typeface="Arial" panose="020B0604020202020204" pitchFamily="34" charset="0"/>
                <a:cs typeface="Arial" panose="020B0604020202020204" pitchFamily="34" charset="0"/>
              </a:rPr>
              <a:t>Entregables: </a:t>
            </a:r>
            <a:r>
              <a:rPr lang="es-MX" sz="1600" dirty="0">
                <a:latin typeface="Arial" panose="020B0604020202020204" pitchFamily="34" charset="0"/>
                <a:cs typeface="Arial" panose="020B0604020202020204" pitchFamily="34" charset="0"/>
              </a:rPr>
              <a:t>Los principales entregables de este proyecto serán:</a:t>
            </a:r>
          </a:p>
          <a:p>
            <a:pPr marL="285750" indent="-285750" algn="just">
              <a:buFont typeface="Arial" panose="020B0604020202020204" pitchFamily="34" charset="0"/>
              <a:buChar char="•"/>
            </a:pPr>
            <a:endParaRPr lang="es-MX" sz="1600" b="1" dirty="0">
              <a:latin typeface="Arial" panose="020B0604020202020204" pitchFamily="34" charset="0"/>
              <a:cs typeface="Arial" panose="020B0604020202020204" pitchFamily="34" charset="0"/>
            </a:endParaRPr>
          </a:p>
          <a:p>
            <a:pPr algn="just"/>
            <a:r>
              <a:rPr lang="es-MX" sz="1600" b="1" dirty="0">
                <a:latin typeface="Arial" panose="020B0604020202020204" pitchFamily="34" charset="0"/>
                <a:cs typeface="Arial" panose="020B0604020202020204" pitchFamily="34" charset="0"/>
              </a:rPr>
              <a:t>Documento de requisitos:</a:t>
            </a:r>
            <a:r>
              <a:rPr lang="es-MX" sz="1600" dirty="0">
                <a:latin typeface="Arial" panose="020B0604020202020204" pitchFamily="34" charset="0"/>
                <a:cs typeface="Arial" panose="020B0604020202020204" pitchFamily="34" charset="0"/>
              </a:rPr>
              <a:t> Un documento detallado con las especificaciones del sistema.</a:t>
            </a:r>
          </a:p>
          <a:p>
            <a:pPr algn="just"/>
            <a:endParaRPr lang="es-MX" sz="1600" dirty="0">
              <a:latin typeface="Arial" panose="020B0604020202020204" pitchFamily="34" charset="0"/>
              <a:cs typeface="Arial" panose="020B0604020202020204" pitchFamily="34" charset="0"/>
            </a:endParaRPr>
          </a:p>
          <a:p>
            <a:pPr algn="just"/>
            <a:r>
              <a:rPr lang="es-MX" sz="1600" b="1" dirty="0">
                <a:latin typeface="Arial" panose="020B0604020202020204" pitchFamily="34" charset="0"/>
                <a:cs typeface="Arial" panose="020B0604020202020204" pitchFamily="34" charset="0"/>
              </a:rPr>
              <a:t>Prototipo de la interfaz:</a:t>
            </a:r>
            <a:r>
              <a:rPr lang="es-MX" sz="1600" dirty="0">
                <a:latin typeface="Arial" panose="020B0604020202020204" pitchFamily="34" charset="0"/>
                <a:cs typeface="Arial" panose="020B0604020202020204" pitchFamily="34" charset="0"/>
              </a:rPr>
              <a:t> Un diseño visual del aplicativo para validar el flujo de usuario.</a:t>
            </a:r>
          </a:p>
          <a:p>
            <a:pPr algn="just"/>
            <a:endParaRPr lang="es-MX" sz="1600" dirty="0">
              <a:latin typeface="Arial" panose="020B0604020202020204" pitchFamily="34" charset="0"/>
              <a:cs typeface="Arial" panose="020B0604020202020204" pitchFamily="34" charset="0"/>
            </a:endParaRPr>
          </a:p>
          <a:p>
            <a:pPr algn="just"/>
            <a:r>
              <a:rPr lang="es-MX" sz="1600" b="1" dirty="0">
                <a:latin typeface="Arial" panose="020B0604020202020204" pitchFamily="34" charset="0"/>
                <a:cs typeface="Arial" panose="020B0604020202020204" pitchFamily="34" charset="0"/>
              </a:rPr>
              <a:t>Aplicación web y móvil funcional:</a:t>
            </a:r>
            <a:r>
              <a:rPr lang="es-MX" sz="1600" dirty="0">
                <a:latin typeface="Arial" panose="020B0604020202020204" pitchFamily="34" charset="0"/>
                <a:cs typeface="Arial" panose="020B0604020202020204" pitchFamily="34" charset="0"/>
              </a:rPr>
              <a:t> El software desarrollado y listo para su uso por parte de los funcionarios de seguridad.</a:t>
            </a:r>
          </a:p>
          <a:p>
            <a:pPr algn="just"/>
            <a:endParaRPr lang="es-MX" sz="1600" dirty="0">
              <a:latin typeface="Arial" panose="020B0604020202020204" pitchFamily="34" charset="0"/>
              <a:cs typeface="Arial" panose="020B0604020202020204" pitchFamily="34" charset="0"/>
            </a:endParaRPr>
          </a:p>
          <a:p>
            <a:pPr algn="just"/>
            <a:r>
              <a:rPr lang="es-MX" sz="1600" b="1" dirty="0">
                <a:latin typeface="Arial" panose="020B0604020202020204" pitchFamily="34" charset="0"/>
                <a:cs typeface="Arial" panose="020B0604020202020204" pitchFamily="34" charset="0"/>
              </a:rPr>
              <a:t>Manual de usuario:</a:t>
            </a:r>
            <a:r>
              <a:rPr lang="es-MX" sz="1600" dirty="0">
                <a:latin typeface="Arial" panose="020B0604020202020204" pitchFamily="34" charset="0"/>
                <a:cs typeface="Arial" panose="020B0604020202020204" pitchFamily="34" charset="0"/>
              </a:rPr>
              <a:t> Un documento simple y claro que guiará a los funcionarios de seguridad en el uso del aplicativo.</a:t>
            </a:r>
          </a:p>
          <a:p>
            <a:pPr algn="just"/>
            <a:endParaRPr lang="es-MX" sz="1600" dirty="0">
              <a:latin typeface="Arial" panose="020B0604020202020204" pitchFamily="34" charset="0"/>
              <a:cs typeface="Arial" panose="020B0604020202020204" pitchFamily="34" charset="0"/>
            </a:endParaRPr>
          </a:p>
          <a:p>
            <a:pPr algn="just"/>
            <a:r>
              <a:rPr lang="es-MX" sz="1600" b="1" dirty="0">
                <a:latin typeface="Arial" panose="020B0604020202020204" pitchFamily="34" charset="0"/>
                <a:cs typeface="Arial" panose="020B0604020202020204" pitchFamily="34" charset="0"/>
              </a:rPr>
              <a:t>Plan de implementación:</a:t>
            </a:r>
            <a:r>
              <a:rPr lang="es-MX" sz="1600" dirty="0">
                <a:latin typeface="Arial" panose="020B0604020202020204" pitchFamily="34" charset="0"/>
                <a:cs typeface="Arial" panose="020B0604020202020204" pitchFamily="34" charset="0"/>
              </a:rPr>
              <a:t> Un plan para el despliegue del sistema en la institución, incluyendo la capacitación inicial a los celadores.</a:t>
            </a:r>
          </a:p>
        </p:txBody>
      </p:sp>
    </p:spTree>
    <p:extLst>
      <p:ext uri="{BB962C8B-B14F-4D97-AF65-F5344CB8AC3E}">
        <p14:creationId xmlns:p14="http://schemas.microsoft.com/office/powerpoint/2010/main" val="2597412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Justificación</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27CA8B7F-130E-45CB-A7CF-AE644D7F61E8}"/>
              </a:ext>
            </a:extLst>
          </p:cNvPr>
          <p:cNvSpPr txBox="1"/>
          <p:nvPr/>
        </p:nvSpPr>
        <p:spPr>
          <a:xfrm>
            <a:off x="948666" y="2350382"/>
            <a:ext cx="10294667" cy="3139321"/>
          </a:xfrm>
          <a:prstGeom prst="rect">
            <a:avLst/>
          </a:prstGeom>
          <a:noFill/>
        </p:spPr>
        <p:txBody>
          <a:bodyPr wrap="square" rtlCol="0">
            <a:spAutoFit/>
          </a:bodyPr>
          <a:lstStyle/>
          <a:p>
            <a:pPr algn="just"/>
            <a:r>
              <a:rPr lang="es-MX" sz="2200" dirty="0">
                <a:latin typeface="Arial" panose="020B0604020202020204" pitchFamily="34" charset="0"/>
                <a:cs typeface="Arial" panose="020B0604020202020204" pitchFamily="34" charset="0"/>
              </a:rPr>
              <a:t>La implementación de un sistema digital para el control de ingreso y salida de equipos permitirá la centralización y la disminución de tiempos operativos así como la disminución de errores e inconsistencias de la información así como, la posibilidad de pérdidas de equipos, manipulaciones indebidas o movimientos no autorizados. Por medio de un sistema digital los procesos serán más ágiles y suministrará mayor confianza en la información. la implementación de un sistema con RFID tiene como fin sustituir el proceso de firma manual por un lector de código que al ser escaneado sea el sistema quien autorice directamente la salida.</a:t>
            </a:r>
          </a:p>
        </p:txBody>
      </p:sp>
    </p:spTree>
    <p:extLst>
      <p:ext uri="{BB962C8B-B14F-4D97-AF65-F5344CB8AC3E}">
        <p14:creationId xmlns:p14="http://schemas.microsoft.com/office/powerpoint/2010/main" val="353172178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8013</TotalTime>
  <Words>902</Words>
  <Application>Microsoft Office PowerPoint</Application>
  <PresentationFormat>Panorámica</PresentationFormat>
  <Paragraphs>97</Paragraphs>
  <Slides>24</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24</vt:i4>
      </vt:variant>
    </vt:vector>
  </HeadingPairs>
  <TitlesOfParts>
    <vt:vector size="29" baseType="lpstr">
      <vt:lpstr>Arial</vt:lpstr>
      <vt:lpstr>Calibri</vt:lpstr>
      <vt:lpstr>Calibri Light</vt:lpstr>
      <vt:lpstr>Georgia</vt:lpstr>
      <vt:lpstr>Tema de Office</vt:lpstr>
      <vt:lpstr>Presentación de PowerPoint</vt:lpstr>
      <vt:lpstr>Presentación de PowerPoint</vt:lpstr>
      <vt:lpstr>Objetivo general</vt:lpstr>
      <vt:lpstr>Objetivos especificos</vt:lpstr>
      <vt:lpstr>Planteamiento del problema </vt:lpstr>
      <vt:lpstr>Pregunta problema</vt:lpstr>
      <vt:lpstr>Alcance</vt:lpstr>
      <vt:lpstr>Alcance</vt:lpstr>
      <vt:lpstr>Justificación</vt:lpstr>
      <vt:lpstr>Diagrama B.P.M.N</vt:lpstr>
      <vt:lpstr>Levantamiento de información</vt:lpstr>
      <vt:lpstr>Levantamiento de información</vt:lpstr>
      <vt:lpstr>Levantamiento de información</vt:lpstr>
      <vt:lpstr>Levantamiento de información</vt:lpstr>
      <vt:lpstr>Levantamiento de información</vt:lpstr>
      <vt:lpstr>Levantamiento de información</vt:lpstr>
      <vt:lpstr>Levantamiento de información</vt:lpstr>
      <vt:lpstr>Levantamiento de información</vt:lpstr>
      <vt:lpstr>Requerimientos funcionales</vt:lpstr>
      <vt:lpstr>Requerimientos funcionales</vt:lpstr>
      <vt:lpstr>Requerimientos no funcionales</vt:lpstr>
      <vt:lpstr>Requerimientos no funcionales</vt:lpstr>
      <vt:lpstr>Diagrama Casos de uso y Wiframes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2023</cp:lastModifiedBy>
  <cp:revision>154</cp:revision>
  <dcterms:created xsi:type="dcterms:W3CDTF">2020-10-01T23:51:28Z</dcterms:created>
  <dcterms:modified xsi:type="dcterms:W3CDTF">2025-12-17T20:20:34Z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